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3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sldIdLst>
    <p:sldId id="256" r:id="rId5"/>
    <p:sldId id="297" r:id="rId6"/>
    <p:sldId id="258" r:id="rId7"/>
    <p:sldId id="299" r:id="rId8"/>
    <p:sldId id="298" r:id="rId9"/>
    <p:sldId id="300" r:id="rId10"/>
    <p:sldId id="306" r:id="rId11"/>
    <p:sldId id="307" r:id="rId12"/>
    <p:sldId id="308" r:id="rId13"/>
    <p:sldId id="261" r:id="rId14"/>
    <p:sldId id="263" r:id="rId15"/>
    <p:sldId id="264" r:id="rId16"/>
    <p:sldId id="267" r:id="rId17"/>
    <p:sldId id="269" r:id="rId18"/>
    <p:sldId id="270" r:id="rId19"/>
    <p:sldId id="271" r:id="rId20"/>
    <p:sldId id="303" r:id="rId21"/>
    <p:sldId id="282" r:id="rId22"/>
    <p:sldId id="304" r:id="rId23"/>
    <p:sldId id="295" r:id="rId24"/>
    <p:sldId id="289" r:id="rId25"/>
    <p:sldId id="291" r:id="rId26"/>
    <p:sldId id="296" r:id="rId27"/>
    <p:sldId id="292" r:id="rId28"/>
    <p:sldId id="312" r:id="rId29"/>
    <p:sldId id="313" r:id="rId30"/>
    <p:sldId id="305" r:id="rId31"/>
    <p:sldId id="309" r:id="rId32"/>
    <p:sldId id="311" r:id="rId33"/>
    <p:sldId id="310" r:id="rId34"/>
    <p:sldId id="294" r:id="rId35"/>
  </p:sldIdLst>
  <p:sldSz cx="9144000" cy="6858000" type="screen4x3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F2EF"/>
    <a:srgbClr val="EFE6E1"/>
    <a:srgbClr val="00CC9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064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1698" y="11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bleStyles" Target="tableStyle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\\Users\cristianmunoz\Downloads\graficos2.xlsx" TargetMode="Externa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\\Users\cristianmunoz\Downloads\graficos2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Libro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vert="horz"/>
          <a:lstStyle/>
          <a:p>
            <a:pPr>
              <a:defRPr sz="1400" b="0"/>
            </a:pPr>
            <a:r>
              <a:rPr lang="es-ES_tradnl" sz="1400" b="0"/>
              <a:t>Evolutivo bajas</a:t>
            </a: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'slide 1'!$E$1</c:f>
              <c:strCache>
                <c:ptCount val="1"/>
                <c:pt idx="0">
                  <c:v>Bajas Konecta</c:v>
                </c:pt>
              </c:strCache>
            </c:strRef>
          </c:tx>
          <c:spPr>
            <a:ln w="28575" cap="rnd">
              <a:solidFill>
                <a:srgbClr val="0070C0"/>
              </a:solidFill>
              <a:round/>
            </a:ln>
            <a:effectLst/>
          </c:spPr>
          <c:marker>
            <c:symbol val="none"/>
          </c:marker>
          <c:cat>
            <c:numRef>
              <c:f>'slide 1'!$D$2:$D$33</c:f>
              <c:numCache>
                <c:formatCode>mmm\-yy</c:formatCode>
                <c:ptCount val="32"/>
                <c:pt idx="0">
                  <c:v>42736</c:v>
                </c:pt>
                <c:pt idx="1">
                  <c:v>42767</c:v>
                </c:pt>
                <c:pt idx="2">
                  <c:v>42795</c:v>
                </c:pt>
                <c:pt idx="3">
                  <c:v>42826</c:v>
                </c:pt>
                <c:pt idx="4">
                  <c:v>42856</c:v>
                </c:pt>
                <c:pt idx="5">
                  <c:v>42887</c:v>
                </c:pt>
                <c:pt idx="6">
                  <c:v>42917</c:v>
                </c:pt>
                <c:pt idx="7">
                  <c:v>42948</c:v>
                </c:pt>
                <c:pt idx="8">
                  <c:v>42979</c:v>
                </c:pt>
                <c:pt idx="9">
                  <c:v>43009</c:v>
                </c:pt>
                <c:pt idx="10">
                  <c:v>43040</c:v>
                </c:pt>
                <c:pt idx="11">
                  <c:v>43070</c:v>
                </c:pt>
                <c:pt idx="12">
                  <c:v>43101</c:v>
                </c:pt>
                <c:pt idx="13">
                  <c:v>43132</c:v>
                </c:pt>
                <c:pt idx="14">
                  <c:v>43160</c:v>
                </c:pt>
                <c:pt idx="15">
                  <c:v>43191</c:v>
                </c:pt>
                <c:pt idx="16">
                  <c:v>43221</c:v>
                </c:pt>
                <c:pt idx="17">
                  <c:v>43252</c:v>
                </c:pt>
                <c:pt idx="18">
                  <c:v>43282</c:v>
                </c:pt>
                <c:pt idx="19">
                  <c:v>43313</c:v>
                </c:pt>
                <c:pt idx="20">
                  <c:v>43344</c:v>
                </c:pt>
                <c:pt idx="21">
                  <c:v>43374</c:v>
                </c:pt>
                <c:pt idx="22">
                  <c:v>43405</c:v>
                </c:pt>
                <c:pt idx="23">
                  <c:v>43435</c:v>
                </c:pt>
                <c:pt idx="24">
                  <c:v>43466</c:v>
                </c:pt>
                <c:pt idx="25">
                  <c:v>43497</c:v>
                </c:pt>
                <c:pt idx="26">
                  <c:v>43525</c:v>
                </c:pt>
                <c:pt idx="27">
                  <c:v>43556</c:v>
                </c:pt>
                <c:pt idx="28">
                  <c:v>43586</c:v>
                </c:pt>
                <c:pt idx="29">
                  <c:v>43617</c:v>
                </c:pt>
                <c:pt idx="30">
                  <c:v>43647</c:v>
                </c:pt>
                <c:pt idx="31">
                  <c:v>43678</c:v>
                </c:pt>
              </c:numCache>
            </c:numRef>
          </c:cat>
          <c:val>
            <c:numRef>
              <c:f>'slide 1'!$E$2:$E$33</c:f>
              <c:numCache>
                <c:formatCode>General</c:formatCode>
                <c:ptCount val="32"/>
                <c:pt idx="0">
                  <c:v>1021</c:v>
                </c:pt>
                <c:pt idx="1">
                  <c:v>872</c:v>
                </c:pt>
                <c:pt idx="2">
                  <c:v>1001</c:v>
                </c:pt>
                <c:pt idx="3">
                  <c:v>790</c:v>
                </c:pt>
                <c:pt idx="4">
                  <c:v>881</c:v>
                </c:pt>
                <c:pt idx="5">
                  <c:v>865</c:v>
                </c:pt>
                <c:pt idx="6">
                  <c:v>1003</c:v>
                </c:pt>
                <c:pt idx="7">
                  <c:v>985</c:v>
                </c:pt>
                <c:pt idx="8">
                  <c:v>997</c:v>
                </c:pt>
                <c:pt idx="9">
                  <c:v>946</c:v>
                </c:pt>
                <c:pt idx="10">
                  <c:v>864</c:v>
                </c:pt>
                <c:pt idx="11">
                  <c:v>1075</c:v>
                </c:pt>
                <c:pt idx="12">
                  <c:v>1189</c:v>
                </c:pt>
                <c:pt idx="13">
                  <c:v>1172</c:v>
                </c:pt>
                <c:pt idx="14">
                  <c:v>970</c:v>
                </c:pt>
                <c:pt idx="15">
                  <c:v>1184</c:v>
                </c:pt>
                <c:pt idx="16">
                  <c:v>929</c:v>
                </c:pt>
                <c:pt idx="17">
                  <c:v>920</c:v>
                </c:pt>
                <c:pt idx="18">
                  <c:v>1003</c:v>
                </c:pt>
                <c:pt idx="19">
                  <c:v>907</c:v>
                </c:pt>
                <c:pt idx="20">
                  <c:v>836</c:v>
                </c:pt>
                <c:pt idx="21">
                  <c:v>1045</c:v>
                </c:pt>
                <c:pt idx="22">
                  <c:v>935</c:v>
                </c:pt>
                <c:pt idx="23">
                  <c:v>1114</c:v>
                </c:pt>
                <c:pt idx="24">
                  <c:v>1119</c:v>
                </c:pt>
                <c:pt idx="25">
                  <c:v>890</c:v>
                </c:pt>
                <c:pt idx="26">
                  <c:v>933</c:v>
                </c:pt>
                <c:pt idx="27">
                  <c:v>891</c:v>
                </c:pt>
                <c:pt idx="28">
                  <c:v>695</c:v>
                </c:pt>
                <c:pt idx="29">
                  <c:v>919</c:v>
                </c:pt>
                <c:pt idx="30">
                  <c:v>828</c:v>
                </c:pt>
                <c:pt idx="31">
                  <c:v>1297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8D1-5F4D-A785-E2A1C47D5D9B}"/>
            </c:ext>
          </c:extLst>
        </c:ser>
        <c:ser>
          <c:idx val="1"/>
          <c:order val="1"/>
          <c:tx>
            <c:strRef>
              <c:f>'slide 1'!$F$1</c:f>
              <c:strCache>
                <c:ptCount val="1"/>
                <c:pt idx="0">
                  <c:v>Servicio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'slide 1'!$D$2:$D$33</c:f>
              <c:numCache>
                <c:formatCode>mmm\-yy</c:formatCode>
                <c:ptCount val="32"/>
                <c:pt idx="0">
                  <c:v>42736</c:v>
                </c:pt>
                <c:pt idx="1">
                  <c:v>42767</c:v>
                </c:pt>
                <c:pt idx="2">
                  <c:v>42795</c:v>
                </c:pt>
                <c:pt idx="3">
                  <c:v>42826</c:v>
                </c:pt>
                <c:pt idx="4">
                  <c:v>42856</c:v>
                </c:pt>
                <c:pt idx="5">
                  <c:v>42887</c:v>
                </c:pt>
                <c:pt idx="6">
                  <c:v>42917</c:v>
                </c:pt>
                <c:pt idx="7">
                  <c:v>42948</c:v>
                </c:pt>
                <c:pt idx="8">
                  <c:v>42979</c:v>
                </c:pt>
                <c:pt idx="9">
                  <c:v>43009</c:v>
                </c:pt>
                <c:pt idx="10">
                  <c:v>43040</c:v>
                </c:pt>
                <c:pt idx="11">
                  <c:v>43070</c:v>
                </c:pt>
                <c:pt idx="12">
                  <c:v>43101</c:v>
                </c:pt>
                <c:pt idx="13">
                  <c:v>43132</c:v>
                </c:pt>
                <c:pt idx="14">
                  <c:v>43160</c:v>
                </c:pt>
                <c:pt idx="15">
                  <c:v>43191</c:v>
                </c:pt>
                <c:pt idx="16">
                  <c:v>43221</c:v>
                </c:pt>
                <c:pt idx="17">
                  <c:v>43252</c:v>
                </c:pt>
                <c:pt idx="18">
                  <c:v>43282</c:v>
                </c:pt>
                <c:pt idx="19">
                  <c:v>43313</c:v>
                </c:pt>
                <c:pt idx="20">
                  <c:v>43344</c:v>
                </c:pt>
                <c:pt idx="21">
                  <c:v>43374</c:v>
                </c:pt>
                <c:pt idx="22">
                  <c:v>43405</c:v>
                </c:pt>
                <c:pt idx="23">
                  <c:v>43435</c:v>
                </c:pt>
                <c:pt idx="24">
                  <c:v>43466</c:v>
                </c:pt>
                <c:pt idx="25">
                  <c:v>43497</c:v>
                </c:pt>
                <c:pt idx="26">
                  <c:v>43525</c:v>
                </c:pt>
                <c:pt idx="27">
                  <c:v>43556</c:v>
                </c:pt>
                <c:pt idx="28">
                  <c:v>43586</c:v>
                </c:pt>
                <c:pt idx="29">
                  <c:v>43617</c:v>
                </c:pt>
                <c:pt idx="30">
                  <c:v>43647</c:v>
                </c:pt>
                <c:pt idx="31">
                  <c:v>43678</c:v>
                </c:pt>
              </c:numCache>
            </c:numRef>
          </c:cat>
          <c:val>
            <c:numRef>
              <c:f>'slide 1'!$F$2:$F$33</c:f>
              <c:numCache>
                <c:formatCode>General</c:formatCode>
                <c:ptCount val="32"/>
                <c:pt idx="0">
                  <c:v>144</c:v>
                </c:pt>
                <c:pt idx="1">
                  <c:v>100</c:v>
                </c:pt>
                <c:pt idx="2">
                  <c:v>121</c:v>
                </c:pt>
                <c:pt idx="3">
                  <c:v>109</c:v>
                </c:pt>
                <c:pt idx="4">
                  <c:v>102</c:v>
                </c:pt>
                <c:pt idx="5">
                  <c:v>110</c:v>
                </c:pt>
                <c:pt idx="6">
                  <c:v>120</c:v>
                </c:pt>
                <c:pt idx="7">
                  <c:v>125</c:v>
                </c:pt>
                <c:pt idx="8">
                  <c:v>120</c:v>
                </c:pt>
                <c:pt idx="9">
                  <c:v>97</c:v>
                </c:pt>
                <c:pt idx="10">
                  <c:v>99</c:v>
                </c:pt>
                <c:pt idx="11">
                  <c:v>143</c:v>
                </c:pt>
                <c:pt idx="12">
                  <c:v>127</c:v>
                </c:pt>
                <c:pt idx="13">
                  <c:v>117</c:v>
                </c:pt>
                <c:pt idx="14">
                  <c:v>91</c:v>
                </c:pt>
                <c:pt idx="15">
                  <c:v>94</c:v>
                </c:pt>
                <c:pt idx="16">
                  <c:v>113</c:v>
                </c:pt>
                <c:pt idx="17">
                  <c:v>116</c:v>
                </c:pt>
                <c:pt idx="18">
                  <c:v>125</c:v>
                </c:pt>
                <c:pt idx="19">
                  <c:v>120</c:v>
                </c:pt>
                <c:pt idx="20">
                  <c:v>118</c:v>
                </c:pt>
                <c:pt idx="21">
                  <c:v>115</c:v>
                </c:pt>
                <c:pt idx="22">
                  <c:v>127</c:v>
                </c:pt>
                <c:pt idx="23">
                  <c:v>148</c:v>
                </c:pt>
                <c:pt idx="24">
                  <c:v>149</c:v>
                </c:pt>
                <c:pt idx="25">
                  <c:v>95</c:v>
                </c:pt>
                <c:pt idx="26">
                  <c:v>108</c:v>
                </c:pt>
                <c:pt idx="27">
                  <c:v>86</c:v>
                </c:pt>
                <c:pt idx="28">
                  <c:v>91</c:v>
                </c:pt>
                <c:pt idx="29">
                  <c:v>119</c:v>
                </c:pt>
                <c:pt idx="30">
                  <c:v>140</c:v>
                </c:pt>
                <c:pt idx="31">
                  <c:v>139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E8D1-5F4D-A785-E2A1C47D5D9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92929024"/>
        <c:axId val="83302592"/>
      </c:lineChart>
      <c:dateAx>
        <c:axId val="92929024"/>
        <c:scaling>
          <c:orientation val="minMax"/>
        </c:scaling>
        <c:delete val="0"/>
        <c:axPos val="b"/>
        <c:numFmt formatCode="mmm\-yy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vert="horz"/>
          <a:lstStyle/>
          <a:p>
            <a:pPr>
              <a:defRPr/>
            </a:pPr>
            <a:endParaRPr lang="es-CO"/>
          </a:p>
        </c:txPr>
        <c:crossAx val="83302592"/>
        <c:crosses val="autoZero"/>
        <c:auto val="1"/>
        <c:lblOffset val="100"/>
        <c:baseTimeUnit val="months"/>
      </c:dateAx>
      <c:valAx>
        <c:axId val="8330259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vert="horz"/>
          <a:lstStyle/>
          <a:p>
            <a:pPr>
              <a:defRPr/>
            </a:pPr>
            <a:endParaRPr lang="es-CO"/>
          </a:p>
        </c:txPr>
        <c:crossAx val="9292902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vert="horz"/>
        <a:lstStyle/>
        <a:p>
          <a:pPr>
            <a:defRPr/>
          </a:pPr>
          <a:endParaRPr lang="es-CO"/>
        </a:p>
      </c:txPr>
    </c:legend>
    <c:plotVisOnly val="1"/>
    <c:dispBlanksAs val="zero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sz="1100"/>
      </a:pPr>
      <a:endParaRPr lang="es-CO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Hoja1!$D$2</c:f>
              <c:strCache>
                <c:ptCount val="1"/>
                <c:pt idx="0">
                  <c:v>Proporción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CO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Hoja1!$B$3:$B$10</c:f>
              <c:strCache>
                <c:ptCount val="8"/>
                <c:pt idx="0">
                  <c:v>0 - 3 meses</c:v>
                </c:pt>
                <c:pt idx="1">
                  <c:v>3 - 6 meses </c:v>
                </c:pt>
                <c:pt idx="2">
                  <c:v>6 - 9 meses </c:v>
                </c:pt>
                <c:pt idx="3">
                  <c:v>9 - 12 meses </c:v>
                </c:pt>
                <c:pt idx="4">
                  <c:v>12- 18 meses</c:v>
                </c:pt>
                <c:pt idx="5">
                  <c:v>18 - 24 meses</c:v>
                </c:pt>
                <c:pt idx="6">
                  <c:v>24 - 36 meses</c:v>
                </c:pt>
                <c:pt idx="7">
                  <c:v>Más de 36 meses</c:v>
                </c:pt>
              </c:strCache>
            </c:strRef>
          </c:cat>
          <c:val>
            <c:numRef>
              <c:f>Hoja1!$D$3:$D$10</c:f>
              <c:numCache>
                <c:formatCode>0%</c:formatCode>
                <c:ptCount val="8"/>
                <c:pt idx="0">
                  <c:v>0.11833724438484747</c:v>
                </c:pt>
                <c:pt idx="1">
                  <c:v>0.19141803553469661</c:v>
                </c:pt>
                <c:pt idx="2">
                  <c:v>0.13811599061347637</c:v>
                </c:pt>
                <c:pt idx="3">
                  <c:v>7.9785450888367415E-2</c:v>
                </c:pt>
                <c:pt idx="4">
                  <c:v>0.12906469996647671</c:v>
                </c:pt>
                <c:pt idx="5">
                  <c:v>7.5092189071404622E-2</c:v>
                </c:pt>
                <c:pt idx="6">
                  <c:v>0.13007039892725444</c:v>
                </c:pt>
                <c:pt idx="7">
                  <c:v>0.13811599061347637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30B-364F-8C8B-B8C089EEDB3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98969088"/>
        <c:axId val="100021312"/>
      </c:barChart>
      <c:catAx>
        <c:axId val="989690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O"/>
          </a:p>
        </c:txPr>
        <c:crossAx val="100021312"/>
        <c:crosses val="autoZero"/>
        <c:auto val="1"/>
        <c:lblAlgn val="ctr"/>
        <c:lblOffset val="100"/>
        <c:noMultiLvlLbl val="0"/>
      </c:catAx>
      <c:valAx>
        <c:axId val="100021312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9896908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s-CO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47843922454585414"/>
          <c:y val="1.5020642704411816E-2"/>
          <c:w val="0.47491717580945536"/>
          <c:h val="0.88749117807602595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Hoja1!$D$4</c:f>
              <c:strCache>
                <c:ptCount val="1"/>
                <c:pt idx="0">
                  <c:v>Positivo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CO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Hoja1!$C$5:$C$16</c:f>
              <c:strCache>
                <c:ptCount val="12"/>
                <c:pt idx="0">
                  <c:v>Sentido de pertenencia hacia la empresa, proceso de desempeño</c:v>
                </c:pt>
                <c:pt idx="1">
                  <c:v>Gestion de los lideres (Buenas practicas como oportunidades de mejora)</c:v>
                </c:pt>
                <c:pt idx="2">
                  <c:v>Acompañamiento en los grupos de trabajo, pausas activas</c:v>
                </c:pt>
                <c:pt idx="3">
                  <c:v>Manejo de precios y viabilidad de productos en la cafeteria</c:v>
                </c:pt>
                <c:pt idx="4">
                  <c:v>Proceso en el fondo de empleados</c:v>
                </c:pt>
                <c:pt idx="5">
                  <c:v>Atencion y aseo en la cafeterias </c:v>
                </c:pt>
                <c:pt idx="6">
                  <c:v>Salario e incentivos</c:v>
                </c:pt>
                <c:pt idx="7">
                  <c:v>Recursos operativos(silla, diadema,pc)</c:v>
                </c:pt>
                <c:pt idx="8">
                  <c:v>Horarios</c:v>
                </c:pt>
                <c:pt idx="9">
                  <c:v>Medición de desempeño</c:v>
                </c:pt>
                <c:pt idx="10">
                  <c:v>Mejora en infractructura</c:v>
                </c:pt>
                <c:pt idx="11">
                  <c:v>Crecimiento laboral</c:v>
                </c:pt>
              </c:strCache>
            </c:strRef>
          </c:cat>
          <c:val>
            <c:numRef>
              <c:f>Hoja1!$D$5:$D$16</c:f>
              <c:numCache>
                <c:formatCode>0.00%</c:formatCode>
                <c:ptCount val="12"/>
                <c:pt idx="0">
                  <c:v>0.16420000000000001</c:v>
                </c:pt>
                <c:pt idx="1">
                  <c:v>5.9700000000000003E-2</c:v>
                </c:pt>
                <c:pt idx="2">
                  <c:v>1.49E-2</c:v>
                </c:pt>
                <c:pt idx="3" formatCode="0%">
                  <c:v>0</c:v>
                </c:pt>
                <c:pt idx="4">
                  <c:v>2.9899999999999999E-2</c:v>
                </c:pt>
                <c:pt idx="5" formatCode="0%">
                  <c:v>0</c:v>
                </c:pt>
                <c:pt idx="6" formatCode="0%">
                  <c:v>0</c:v>
                </c:pt>
                <c:pt idx="7" formatCode="0%">
                  <c:v>0</c:v>
                </c:pt>
                <c:pt idx="8" formatCode="0%">
                  <c:v>0</c:v>
                </c:pt>
                <c:pt idx="9" formatCode="0%">
                  <c:v>0</c:v>
                </c:pt>
                <c:pt idx="10" formatCode="0%">
                  <c:v>0</c:v>
                </c:pt>
                <c:pt idx="11" formatCode="0%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579-4542-95E4-34F665880813}"/>
            </c:ext>
          </c:extLst>
        </c:ser>
        <c:ser>
          <c:idx val="1"/>
          <c:order val="1"/>
          <c:tx>
            <c:strRef>
              <c:f>Hoja1!$E$4</c:f>
              <c:strCache>
                <c:ptCount val="1"/>
                <c:pt idx="0">
                  <c:v>Negativo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CO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Hoja1!$C$5:$C$16</c:f>
              <c:strCache>
                <c:ptCount val="12"/>
                <c:pt idx="0">
                  <c:v>Sentido de pertenencia hacia la empresa, proceso de desempeño</c:v>
                </c:pt>
                <c:pt idx="1">
                  <c:v>Gestion de los lideres (Buenas practicas como oportunidades de mejora)</c:v>
                </c:pt>
                <c:pt idx="2">
                  <c:v>Acompañamiento en los grupos de trabajo, pausas activas</c:v>
                </c:pt>
                <c:pt idx="3">
                  <c:v>Manejo de precios y viabilidad de productos en la cafeteria</c:v>
                </c:pt>
                <c:pt idx="4">
                  <c:v>Proceso en el fondo de empleados</c:v>
                </c:pt>
                <c:pt idx="5">
                  <c:v>Atencion y aseo en la cafeterias </c:v>
                </c:pt>
                <c:pt idx="6">
                  <c:v>Salario e incentivos</c:v>
                </c:pt>
                <c:pt idx="7">
                  <c:v>Recursos operativos(silla, diadema,pc)</c:v>
                </c:pt>
                <c:pt idx="8">
                  <c:v>Horarios</c:v>
                </c:pt>
                <c:pt idx="9">
                  <c:v>Medición de desempeño</c:v>
                </c:pt>
                <c:pt idx="10">
                  <c:v>Mejora en infractructura</c:v>
                </c:pt>
                <c:pt idx="11">
                  <c:v>Crecimiento laboral</c:v>
                </c:pt>
              </c:strCache>
            </c:strRef>
          </c:cat>
          <c:val>
            <c:numRef>
              <c:f>Hoja1!$E$5:$E$16</c:f>
              <c:numCache>
                <c:formatCode>0.00%</c:formatCode>
                <c:ptCount val="12"/>
                <c:pt idx="0">
                  <c:v>-4.48E-2</c:v>
                </c:pt>
                <c:pt idx="1">
                  <c:v>-8.9599999999999999E-2</c:v>
                </c:pt>
                <c:pt idx="2">
                  <c:v>-0.1045</c:v>
                </c:pt>
                <c:pt idx="3">
                  <c:v>-0.11940000000000001</c:v>
                </c:pt>
                <c:pt idx="4">
                  <c:v>-5.9700000000000003E-2</c:v>
                </c:pt>
                <c:pt idx="5">
                  <c:v>-7.46E-2</c:v>
                </c:pt>
                <c:pt idx="6">
                  <c:v>-5.9700000000000003E-2</c:v>
                </c:pt>
                <c:pt idx="7">
                  <c:v>-4.48E-2</c:v>
                </c:pt>
                <c:pt idx="8">
                  <c:v>-4.48E-2</c:v>
                </c:pt>
                <c:pt idx="9">
                  <c:v>-2.9899999999999999E-2</c:v>
                </c:pt>
                <c:pt idx="10">
                  <c:v>-2.9899999999999999E-2</c:v>
                </c:pt>
                <c:pt idx="11">
                  <c:v>-2.9899999999999999E-2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579-4542-95E4-34F66588081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100"/>
        <c:axId val="99163648"/>
        <c:axId val="99096192"/>
      </c:barChart>
      <c:catAx>
        <c:axId val="9916364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O"/>
          </a:p>
        </c:txPr>
        <c:crossAx val="99096192"/>
        <c:crosses val="autoZero"/>
        <c:auto val="1"/>
        <c:lblAlgn val="ctr"/>
        <c:lblOffset val="100"/>
        <c:tickLblSkip val="1"/>
        <c:noMultiLvlLbl val="0"/>
      </c:catAx>
      <c:valAx>
        <c:axId val="99096192"/>
        <c:scaling>
          <c:orientation val="minMax"/>
        </c:scaling>
        <c:delete val="1"/>
        <c:axPos val="b"/>
        <c:numFmt formatCode="0" sourceLinked="0"/>
        <c:majorTickMark val="none"/>
        <c:minorTickMark val="none"/>
        <c:tickLblPos val="nextTo"/>
        <c:crossAx val="991636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83483805662019372"/>
          <c:y val="4.9098903828491941E-2"/>
          <c:w val="0.13157872954559927"/>
          <c:h val="4.011946782514254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CO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s-CO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82926-025C-4492-A007-36A806BCA0F4}" type="datetimeFigureOut">
              <a:rPr lang="es-ES" smtClean="0"/>
              <a:t>25/11/2019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AC946-410E-4677-B1D6-226A086D226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05771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82926-025C-4492-A007-36A806BCA0F4}" type="datetimeFigureOut">
              <a:rPr lang="es-ES" smtClean="0"/>
              <a:t>25/11/2019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AC946-410E-4677-B1D6-226A086D226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067382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82926-025C-4492-A007-36A806BCA0F4}" type="datetimeFigureOut">
              <a:rPr lang="es-ES" smtClean="0"/>
              <a:t>25/11/2019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AC946-410E-4677-B1D6-226A086D226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013919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82926-025C-4492-A007-36A806BCA0F4}" type="datetimeFigureOut">
              <a:rPr lang="es-ES" smtClean="0"/>
              <a:t>25/11/2019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AC946-410E-4677-B1D6-226A086D226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85353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82926-025C-4492-A007-36A806BCA0F4}" type="datetimeFigureOut">
              <a:rPr lang="es-ES" smtClean="0"/>
              <a:t>25/11/2019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AC946-410E-4677-B1D6-226A086D226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067413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82926-025C-4492-A007-36A806BCA0F4}" type="datetimeFigureOut">
              <a:rPr lang="es-ES" smtClean="0"/>
              <a:t>25/11/2019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AC946-410E-4677-B1D6-226A086D226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724029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82926-025C-4492-A007-36A806BCA0F4}" type="datetimeFigureOut">
              <a:rPr lang="es-ES" smtClean="0"/>
              <a:t>25/11/2019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AC946-410E-4677-B1D6-226A086D226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746722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82926-025C-4492-A007-36A806BCA0F4}" type="datetimeFigureOut">
              <a:rPr lang="es-ES" smtClean="0"/>
              <a:t>25/11/2019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AC946-410E-4677-B1D6-226A086D226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788767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82926-025C-4492-A007-36A806BCA0F4}" type="datetimeFigureOut">
              <a:rPr lang="es-ES" smtClean="0"/>
              <a:t>25/11/2019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AC946-410E-4677-B1D6-226A086D226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750348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82926-025C-4492-A007-36A806BCA0F4}" type="datetimeFigureOut">
              <a:rPr lang="es-ES" smtClean="0"/>
              <a:t>25/11/2019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AC946-410E-4677-B1D6-226A086D226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149792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82926-025C-4492-A007-36A806BCA0F4}" type="datetimeFigureOut">
              <a:rPr lang="es-ES" smtClean="0"/>
              <a:t>25/11/2019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AC946-410E-4677-B1D6-226A086D226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19372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382926-025C-4492-A007-36A806BCA0F4}" type="datetimeFigureOut">
              <a:rPr lang="es-ES" smtClean="0"/>
              <a:t>25/11/2019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AAC946-410E-4677-B1D6-226A086D226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813659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7.xml"/><Relationship Id="rId5" Type="http://schemas.microsoft.com/office/2007/relationships/hdphoto" Target="../media/hdphoto2.wdp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emf"/><Relationship Id="rId5" Type="http://schemas.openxmlformats.org/officeDocument/2006/relationships/image" Target="../media/image26.png"/><Relationship Id="rId4" Type="http://schemas.openxmlformats.org/officeDocument/2006/relationships/image" Target="../media/image25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emf"/><Relationship Id="rId4" Type="http://schemas.openxmlformats.org/officeDocument/2006/relationships/image" Target="../media/image37.em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microsoft.com/office/2007/relationships/hdphoto" Target="../media/hdphoto2.wdp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316791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11 Rectángulo"/>
          <p:cNvSpPr/>
          <p:nvPr/>
        </p:nvSpPr>
        <p:spPr>
          <a:xfrm>
            <a:off x="5869556" y="1053196"/>
            <a:ext cx="1923165" cy="948906"/>
          </a:xfrm>
          <a:prstGeom prst="rect">
            <a:avLst/>
          </a:prstGeom>
          <a:solidFill>
            <a:srgbClr val="F7F2EF">
              <a:alpha val="16000"/>
            </a:srgbClr>
          </a:solidFill>
          <a:ln>
            <a:solidFill>
              <a:srgbClr val="FFFFFF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10 Rectángulo"/>
          <p:cNvSpPr/>
          <p:nvPr/>
        </p:nvSpPr>
        <p:spPr>
          <a:xfrm>
            <a:off x="3501951" y="1048294"/>
            <a:ext cx="1923165" cy="948906"/>
          </a:xfrm>
          <a:prstGeom prst="rect">
            <a:avLst/>
          </a:prstGeom>
          <a:solidFill>
            <a:srgbClr val="F7F2EF">
              <a:alpha val="16000"/>
            </a:srgbClr>
          </a:solidFill>
          <a:ln>
            <a:solidFill>
              <a:srgbClr val="FFFFFF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0" name="9 Rectángulo"/>
          <p:cNvSpPr/>
          <p:nvPr/>
        </p:nvSpPr>
        <p:spPr>
          <a:xfrm>
            <a:off x="1078672" y="1062721"/>
            <a:ext cx="1923165" cy="948906"/>
          </a:xfrm>
          <a:prstGeom prst="rect">
            <a:avLst/>
          </a:prstGeom>
          <a:solidFill>
            <a:srgbClr val="F7F2EF">
              <a:alpha val="16000"/>
            </a:srgbClr>
          </a:solidFill>
          <a:ln>
            <a:solidFill>
              <a:srgbClr val="FFFFFF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" name="CuadroTexto 4"/>
          <p:cNvSpPr txBox="1"/>
          <p:nvPr/>
        </p:nvSpPr>
        <p:spPr>
          <a:xfrm>
            <a:off x="255193" y="90496"/>
            <a:ext cx="4858512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>
                <a:solidFill>
                  <a:schemeClr val="accent5">
                    <a:lumMod val="75000"/>
                  </a:schemeClr>
                </a:solidFill>
                <a:latin typeface="Helvetica" panose="020B0604020202030204" pitchFamily="34" charset="0"/>
              </a:rPr>
              <a:t>Bajas Anuales</a:t>
            </a:r>
          </a:p>
          <a:p>
            <a:r>
              <a:rPr lang="es-ES_tradnl" sz="1100" b="1" dirty="0">
                <a:solidFill>
                  <a:schemeClr val="accent5">
                    <a:lumMod val="75000"/>
                  </a:schemeClr>
                </a:solidFill>
                <a:latin typeface="Helvetica" panose="020B0604020202030204" pitchFamily="34" charset="0"/>
              </a:rPr>
              <a:t> </a:t>
            </a:r>
            <a:r>
              <a:rPr lang="es-ES_tradnl" sz="1100" b="1" dirty="0">
                <a:solidFill>
                  <a:schemeClr val="accent2"/>
                </a:solidFill>
                <a:latin typeface="Helvetica" panose="020B0604020202030204" pitchFamily="34" charset="0"/>
              </a:rPr>
              <a:t>Enero 2017 - Julio 2019</a:t>
            </a:r>
          </a:p>
          <a:p>
            <a:endParaRPr lang="es-ES" sz="3200" b="1" dirty="0">
              <a:solidFill>
                <a:schemeClr val="accent5">
                  <a:lumMod val="75000"/>
                </a:schemeClr>
              </a:solidFill>
              <a:latin typeface="Helvetica" panose="020B0604020202030204" pitchFamily="34" charset="0"/>
            </a:endParaRPr>
          </a:p>
        </p:txBody>
      </p:sp>
      <p:graphicFrame>
        <p:nvGraphicFramePr>
          <p:cNvPr id="7" name="Gráfico 6">
            <a:extLst>
              <a:ext uri="{FF2B5EF4-FFF2-40B4-BE49-F238E27FC236}">
                <a16:creationId xmlns:a16="http://schemas.microsoft.com/office/drawing/2014/main" id="{955B5C54-B081-284D-B269-782E6F59097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61661528"/>
              </p:ext>
            </p:extLst>
          </p:nvPr>
        </p:nvGraphicFramePr>
        <p:xfrm>
          <a:off x="723900" y="2314575"/>
          <a:ext cx="7753350" cy="29337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CuadroTexto 1">
            <a:extLst>
              <a:ext uri="{FF2B5EF4-FFF2-40B4-BE49-F238E27FC236}">
                <a16:creationId xmlns:a16="http://schemas.microsoft.com/office/drawing/2014/main" id="{974DD3D8-CFA9-AD4C-98F6-15C8F22FC493}"/>
              </a:ext>
            </a:extLst>
          </p:cNvPr>
          <p:cNvSpPr txBox="1"/>
          <p:nvPr/>
        </p:nvSpPr>
        <p:spPr>
          <a:xfrm>
            <a:off x="1322832" y="1139392"/>
            <a:ext cx="15300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3200" b="1" dirty="0">
                <a:solidFill>
                  <a:schemeClr val="accent2"/>
                </a:solidFill>
              </a:rPr>
              <a:t>971</a:t>
            </a:r>
            <a:r>
              <a:rPr lang="es-ES_tradnl" dirty="0">
                <a:solidFill>
                  <a:schemeClr val="bg1"/>
                </a:solidFill>
              </a:rPr>
              <a:t> </a:t>
            </a:r>
            <a:r>
              <a:rPr lang="es-ES_tradnl" sz="1600" dirty="0"/>
              <a:t>bajas</a:t>
            </a:r>
            <a:r>
              <a:rPr lang="es-ES_tradnl" dirty="0"/>
              <a:t> </a:t>
            </a:r>
          </a:p>
          <a:p>
            <a:pPr algn="ctr"/>
            <a:r>
              <a:rPr lang="es-ES_tradnl" sz="1200" dirty="0"/>
              <a:t>Promedio Konecta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C3E37E9F-5637-344F-9D9F-39741258F371}"/>
              </a:ext>
            </a:extLst>
          </p:cNvPr>
          <p:cNvSpPr txBox="1"/>
          <p:nvPr/>
        </p:nvSpPr>
        <p:spPr>
          <a:xfrm>
            <a:off x="3842197" y="1150804"/>
            <a:ext cx="13569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3200" b="1" dirty="0">
                <a:solidFill>
                  <a:schemeClr val="accent2"/>
                </a:solidFill>
              </a:rPr>
              <a:t>117</a:t>
            </a:r>
            <a:r>
              <a:rPr lang="es-ES_tradnl" sz="1600" dirty="0">
                <a:solidFill>
                  <a:schemeClr val="accent2"/>
                </a:solidFill>
              </a:rPr>
              <a:t> </a:t>
            </a:r>
            <a:r>
              <a:rPr lang="es-ES_tradnl" sz="1600" dirty="0"/>
              <a:t>bajas</a:t>
            </a:r>
          </a:p>
          <a:p>
            <a:r>
              <a:rPr lang="es-ES_tradnl" sz="1200" dirty="0"/>
              <a:t>Promedio Servicio</a:t>
            </a:r>
            <a:r>
              <a:rPr lang="es-ES_tradnl" sz="1200" dirty="0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CBD6D972-9B5E-734E-BB98-EE759DC0E50E}"/>
              </a:ext>
            </a:extLst>
          </p:cNvPr>
          <p:cNvSpPr txBox="1"/>
          <p:nvPr/>
        </p:nvSpPr>
        <p:spPr>
          <a:xfrm>
            <a:off x="6077728" y="1150803"/>
            <a:ext cx="15068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_tradnl" sz="3200" b="1" dirty="0">
                <a:solidFill>
                  <a:schemeClr val="accent2"/>
                </a:solidFill>
              </a:rPr>
              <a:t>12.2%</a:t>
            </a:r>
          </a:p>
          <a:p>
            <a:pPr algn="ctr"/>
            <a:r>
              <a:rPr lang="es-ES_tradnl" sz="1200" dirty="0"/>
              <a:t>Participación servicio</a:t>
            </a:r>
          </a:p>
        </p:txBody>
      </p:sp>
    </p:spTree>
    <p:extLst>
      <p:ext uri="{BB962C8B-B14F-4D97-AF65-F5344CB8AC3E}">
        <p14:creationId xmlns:p14="http://schemas.microsoft.com/office/powerpoint/2010/main" val="16532156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/>
          <p:cNvSpPr txBox="1"/>
          <p:nvPr/>
        </p:nvSpPr>
        <p:spPr>
          <a:xfrm>
            <a:off x="244559" y="106330"/>
            <a:ext cx="69197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>
                <a:solidFill>
                  <a:schemeClr val="accent5">
                    <a:lumMod val="75000"/>
                  </a:schemeClr>
                </a:solidFill>
                <a:latin typeface="Helvetica" panose="020B0604020202030204" pitchFamily="34" charset="0"/>
              </a:rPr>
              <a:t>Rotación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6512E6AF-6A16-8E4D-8C11-E0E2ED9039A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95"/>
          <a:stretch/>
        </p:blipFill>
        <p:spPr>
          <a:xfrm>
            <a:off x="1114087" y="2094799"/>
            <a:ext cx="6919677" cy="3420906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987BA64B-87EC-BD43-809A-32ECBF0E6579}"/>
              </a:ext>
            </a:extLst>
          </p:cNvPr>
          <p:cNvSpPr txBox="1"/>
          <p:nvPr/>
        </p:nvSpPr>
        <p:spPr>
          <a:xfrm>
            <a:off x="398544" y="826468"/>
            <a:ext cx="55714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/>
              <a:t>Niveles de </a:t>
            </a:r>
            <a:r>
              <a:rPr lang="es-ES_tradnl" sz="2000" b="1" dirty="0">
                <a:solidFill>
                  <a:schemeClr val="accent2"/>
                </a:solidFill>
              </a:rPr>
              <a:t>rotación </a:t>
            </a:r>
            <a:r>
              <a:rPr lang="es-ES_tradnl" dirty="0"/>
              <a:t>de la compañía </a:t>
            </a:r>
          </a:p>
          <a:p>
            <a:r>
              <a:rPr lang="es-ES_tradnl" sz="1600" b="1" dirty="0"/>
              <a:t>enero 2017 – julio 2019</a:t>
            </a:r>
            <a:endParaRPr lang="es-ES_tradnl" b="1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B731555A-546F-DE4A-BF7A-C34FE1DC153C}"/>
              </a:ext>
            </a:extLst>
          </p:cNvPr>
          <p:cNvSpPr txBox="1"/>
          <p:nvPr/>
        </p:nvSpPr>
        <p:spPr>
          <a:xfrm>
            <a:off x="398543" y="1472799"/>
            <a:ext cx="6518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La participación del servicio con respecto al general es     	               </a:t>
            </a:r>
          </a:p>
        </p:txBody>
      </p:sp>
      <p:grpSp>
        <p:nvGrpSpPr>
          <p:cNvPr id="7" name="6 Grupo"/>
          <p:cNvGrpSpPr/>
          <p:nvPr/>
        </p:nvGrpSpPr>
        <p:grpSpPr>
          <a:xfrm>
            <a:off x="6468905" y="1472799"/>
            <a:ext cx="2286000" cy="277598"/>
            <a:chOff x="514350" y="1503577"/>
            <a:chExt cx="2286000" cy="277598"/>
          </a:xfrm>
        </p:grpSpPr>
        <p:sp>
          <p:nvSpPr>
            <p:cNvPr id="6" name="5 Rectángulo"/>
            <p:cNvSpPr/>
            <p:nvPr/>
          </p:nvSpPr>
          <p:spPr>
            <a:xfrm>
              <a:off x="514350" y="1503577"/>
              <a:ext cx="1409700" cy="277598"/>
            </a:xfrm>
            <a:prstGeom prst="rect">
              <a:avLst/>
            </a:prstGeom>
            <a:solidFill>
              <a:srgbClr val="F7F2EF">
                <a:alpha val="16000"/>
              </a:srgbClr>
            </a:solidFill>
            <a:ln>
              <a:solidFill>
                <a:srgbClr val="FFFFFF"/>
              </a:solidFill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dirty="0">
                  <a:solidFill>
                    <a:schemeClr val="accent2"/>
                  </a:solidFill>
                </a:rPr>
                <a:t>Promedio</a:t>
              </a:r>
              <a:endParaRPr lang="es-CO" dirty="0">
                <a:solidFill>
                  <a:schemeClr val="accent2"/>
                </a:solidFill>
              </a:endParaRPr>
            </a:p>
          </p:txBody>
        </p:sp>
        <p:sp>
          <p:nvSpPr>
            <p:cNvPr id="10" name="9 Rectángulo"/>
            <p:cNvSpPr/>
            <p:nvPr/>
          </p:nvSpPr>
          <p:spPr>
            <a:xfrm>
              <a:off x="1983516" y="1503577"/>
              <a:ext cx="816834" cy="277598"/>
            </a:xfrm>
            <a:prstGeom prst="rect">
              <a:avLst/>
            </a:prstGeom>
            <a:solidFill>
              <a:srgbClr val="F7F2EF">
                <a:alpha val="16000"/>
              </a:srgbClr>
            </a:solidFill>
            <a:ln>
              <a:solidFill>
                <a:srgbClr val="FFFFFF"/>
              </a:solidFill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dirty="0">
                  <a:solidFill>
                    <a:schemeClr val="accent2"/>
                  </a:solidFill>
                </a:rPr>
                <a:t>4,74%</a:t>
              </a:r>
              <a:endParaRPr lang="es-CO" dirty="0">
                <a:solidFill>
                  <a:schemeClr val="accent2"/>
                </a:solidFill>
              </a:endParaRPr>
            </a:p>
          </p:txBody>
        </p:sp>
      </p:grpSp>
      <p:grpSp>
        <p:nvGrpSpPr>
          <p:cNvPr id="8" name="7 Grupo"/>
          <p:cNvGrpSpPr/>
          <p:nvPr/>
        </p:nvGrpSpPr>
        <p:grpSpPr>
          <a:xfrm>
            <a:off x="6468905" y="1149634"/>
            <a:ext cx="2286000" cy="277598"/>
            <a:chOff x="3459891" y="1519885"/>
            <a:chExt cx="2286000" cy="277598"/>
          </a:xfrm>
        </p:grpSpPr>
        <p:sp>
          <p:nvSpPr>
            <p:cNvPr id="9" name="8 Rectángulo"/>
            <p:cNvSpPr/>
            <p:nvPr/>
          </p:nvSpPr>
          <p:spPr>
            <a:xfrm>
              <a:off x="3459891" y="1519885"/>
              <a:ext cx="1409700" cy="277598"/>
            </a:xfrm>
            <a:prstGeom prst="rect">
              <a:avLst/>
            </a:prstGeom>
            <a:solidFill>
              <a:srgbClr val="F7F2EF">
                <a:alpha val="16000"/>
              </a:srgbClr>
            </a:solidFill>
            <a:ln>
              <a:solidFill>
                <a:srgbClr val="FFFFFF"/>
              </a:solidFill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dirty="0">
                  <a:solidFill>
                    <a:schemeClr val="accent2"/>
                  </a:solidFill>
                </a:rPr>
                <a:t>Mediana</a:t>
              </a:r>
              <a:endParaRPr lang="es-CO" dirty="0">
                <a:solidFill>
                  <a:schemeClr val="accent2"/>
                </a:solidFill>
              </a:endParaRPr>
            </a:p>
          </p:txBody>
        </p:sp>
        <p:sp>
          <p:nvSpPr>
            <p:cNvPr id="12" name="11 Rectángulo"/>
            <p:cNvSpPr/>
            <p:nvPr/>
          </p:nvSpPr>
          <p:spPr>
            <a:xfrm>
              <a:off x="4929057" y="1519885"/>
              <a:ext cx="816834" cy="277598"/>
            </a:xfrm>
            <a:prstGeom prst="rect">
              <a:avLst/>
            </a:prstGeom>
            <a:solidFill>
              <a:srgbClr val="F7F2EF">
                <a:alpha val="16000"/>
              </a:srgbClr>
            </a:solidFill>
            <a:ln>
              <a:solidFill>
                <a:srgbClr val="FFFFFF"/>
              </a:solidFill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dirty="0">
                  <a:solidFill>
                    <a:schemeClr val="accent2"/>
                  </a:solidFill>
                </a:rPr>
                <a:t>4,70%</a:t>
              </a:r>
              <a:endParaRPr lang="es-CO" dirty="0">
                <a:solidFill>
                  <a:schemeClr val="accent2"/>
                </a:solidFill>
              </a:endParaRPr>
            </a:p>
          </p:txBody>
        </p:sp>
      </p:grpSp>
      <p:cxnSp>
        <p:nvCxnSpPr>
          <p:cNvPr id="13" name="12 Conector angular"/>
          <p:cNvCxnSpPr/>
          <p:nvPr/>
        </p:nvCxnSpPr>
        <p:spPr>
          <a:xfrm flipV="1">
            <a:off x="5624623" y="1427232"/>
            <a:ext cx="967563" cy="230235"/>
          </a:xfrm>
          <a:prstGeom prst="bentConnector3">
            <a:avLst/>
          </a:prstGeom>
          <a:ln w="28575">
            <a:solidFill>
              <a:schemeClr val="bg2">
                <a:lumMod val="90000"/>
              </a:schemeClr>
            </a:solidFill>
            <a:prstDash val="solid"/>
            <a:headEnd type="oval"/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85049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/>
          <p:cNvSpPr txBox="1"/>
          <p:nvPr/>
        </p:nvSpPr>
        <p:spPr>
          <a:xfrm>
            <a:off x="275968" y="88312"/>
            <a:ext cx="69197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>
                <a:solidFill>
                  <a:schemeClr val="accent5">
                    <a:lumMod val="75000"/>
                  </a:schemeClr>
                </a:solidFill>
                <a:latin typeface="Helvetica" panose="020B0604020202030204" pitchFamily="34" charset="0"/>
              </a:rPr>
              <a:t>Bajas mensuales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AB4C6309-EC0D-3740-9B65-129CA8EE10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6100" y="2037652"/>
            <a:ext cx="5403654" cy="3361816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029E6611-4DAF-AD45-9C16-DD9E2399FE3E}"/>
              </a:ext>
            </a:extLst>
          </p:cNvPr>
          <p:cNvSpPr txBox="1"/>
          <p:nvPr/>
        </p:nvSpPr>
        <p:spPr>
          <a:xfrm>
            <a:off x="275968" y="1073502"/>
            <a:ext cx="86084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000" b="1" dirty="0">
                <a:solidFill>
                  <a:srgbClr val="002060"/>
                </a:solidFill>
              </a:rPr>
              <a:t>Diciembre y Enero</a:t>
            </a:r>
            <a:r>
              <a:rPr lang="es-CO" sz="1600" b="1" dirty="0">
                <a:solidFill>
                  <a:srgbClr val="002060"/>
                </a:solidFill>
              </a:rPr>
              <a:t>:</a:t>
            </a:r>
            <a:r>
              <a:rPr lang="es-CO" sz="1600" dirty="0">
                <a:solidFill>
                  <a:srgbClr val="002060"/>
                </a:solidFill>
              </a:rPr>
              <a:t>     </a:t>
            </a:r>
            <a:r>
              <a:rPr lang="es-CO" dirty="0"/>
              <a:t>promedios de bajas </a:t>
            </a:r>
            <a:r>
              <a:rPr lang="es-CO" sz="2000" b="1" dirty="0">
                <a:solidFill>
                  <a:schemeClr val="accent2"/>
                </a:solidFill>
              </a:rPr>
              <a:t>mayores</a:t>
            </a:r>
            <a:r>
              <a:rPr lang="es-CO" dirty="0"/>
              <a:t> que el resto del año.</a:t>
            </a:r>
          </a:p>
          <a:p>
            <a:r>
              <a:rPr lang="es-CO" sz="2000" b="1" dirty="0">
                <a:solidFill>
                  <a:srgbClr val="002060"/>
                </a:solidFill>
              </a:rPr>
              <a:t>Junio a Septiembre</a:t>
            </a:r>
            <a:r>
              <a:rPr lang="es-CO" sz="2000" dirty="0">
                <a:solidFill>
                  <a:srgbClr val="002060"/>
                </a:solidFill>
              </a:rPr>
              <a:t>: </a:t>
            </a:r>
            <a:r>
              <a:rPr lang="es-CO" sz="1600" dirty="0">
                <a:solidFill>
                  <a:srgbClr val="002060"/>
                </a:solidFill>
              </a:rPr>
              <a:t> </a:t>
            </a:r>
            <a:r>
              <a:rPr lang="es-CO" dirty="0"/>
              <a:t>promedios de bajas </a:t>
            </a:r>
            <a:r>
              <a:rPr lang="es-CO" sz="2000" b="1" dirty="0">
                <a:solidFill>
                  <a:schemeClr val="accent2"/>
                </a:solidFill>
              </a:rPr>
              <a:t>constantes</a:t>
            </a:r>
            <a:r>
              <a:rPr lang="es-CO" dirty="0"/>
              <a:t> cercano al valor mayor.</a:t>
            </a:r>
            <a:endParaRPr lang="es-ES_tradnl" dirty="0"/>
          </a:p>
        </p:txBody>
      </p:sp>
      <p:pic>
        <p:nvPicPr>
          <p:cNvPr id="4" name="3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989" y="2301240"/>
            <a:ext cx="1722158" cy="1607820"/>
          </a:xfrm>
          <a:prstGeom prst="rect">
            <a:avLst/>
          </a:prstGeom>
        </p:spPr>
      </p:pic>
      <p:sp>
        <p:nvSpPr>
          <p:cNvPr id="3" name="2 Llamada rectangular"/>
          <p:cNvSpPr/>
          <p:nvPr/>
        </p:nvSpPr>
        <p:spPr>
          <a:xfrm>
            <a:off x="778186" y="3964964"/>
            <a:ext cx="1965998" cy="1264920"/>
          </a:xfrm>
          <a:prstGeom prst="wedgeRectCallout">
            <a:avLst>
              <a:gd name="adj1" fmla="val 71395"/>
              <a:gd name="adj2" fmla="val -35958"/>
            </a:avLst>
          </a:prstGeom>
          <a:solidFill>
            <a:srgbClr val="F7F2EF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>
                <a:solidFill>
                  <a:schemeClr val="accent2"/>
                </a:solidFill>
              </a:rPr>
              <a:t>110 bajas</a:t>
            </a:r>
            <a:r>
              <a:rPr lang="es-ES" sz="2400" dirty="0">
                <a:solidFill>
                  <a:schemeClr val="accent2"/>
                </a:solidFill>
              </a:rPr>
              <a:t> </a:t>
            </a:r>
            <a:r>
              <a:rPr lang="es-ES" dirty="0">
                <a:solidFill>
                  <a:schemeClr val="accent2"/>
                </a:solidFill>
              </a:rPr>
              <a:t>promedio por mes</a:t>
            </a:r>
            <a:endParaRPr lang="es-CO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24119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6 Llamada rectangular"/>
          <p:cNvSpPr/>
          <p:nvPr/>
        </p:nvSpPr>
        <p:spPr>
          <a:xfrm>
            <a:off x="6339840" y="1593850"/>
            <a:ext cx="2004060" cy="1393190"/>
          </a:xfrm>
          <a:prstGeom prst="wedgeRectCallout">
            <a:avLst>
              <a:gd name="adj1" fmla="val -80149"/>
              <a:gd name="adj2" fmla="val 6712"/>
            </a:avLst>
          </a:prstGeom>
          <a:solidFill>
            <a:srgbClr val="F7F2EF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2400" b="1" dirty="0">
              <a:solidFill>
                <a:schemeClr val="accent2"/>
              </a:solidFill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255192" y="95697"/>
            <a:ext cx="69197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>
                <a:solidFill>
                  <a:schemeClr val="accent5">
                    <a:lumMod val="75000"/>
                  </a:schemeClr>
                </a:solidFill>
                <a:latin typeface="Helvetica" panose="020B0604020202030204" pitchFamily="34" charset="0"/>
              </a:rPr>
              <a:t>Motivos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E3D2FA79-8283-2E49-885F-85B22EC97F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507" y="584775"/>
            <a:ext cx="5549900" cy="3035300"/>
          </a:xfrm>
          <a:prstGeom prst="rect">
            <a:avLst/>
          </a:prstGeom>
        </p:spPr>
      </p:pic>
      <p:graphicFrame>
        <p:nvGraphicFramePr>
          <p:cNvPr id="6" name="Tabla 5">
            <a:extLst>
              <a:ext uri="{FF2B5EF4-FFF2-40B4-BE49-F238E27FC236}">
                <a16:creationId xmlns:a16="http://schemas.microsoft.com/office/drawing/2014/main" id="{06A8E866-FAF2-6248-A3B9-EE1C8BC426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9430190"/>
              </p:ext>
            </p:extLst>
          </p:nvPr>
        </p:nvGraphicFramePr>
        <p:xfrm>
          <a:off x="628648" y="4204850"/>
          <a:ext cx="7886704" cy="1176280"/>
        </p:xfrm>
        <a:graphic>
          <a:graphicData uri="http://schemas.openxmlformats.org/drawingml/2006/table">
            <a:tbl>
              <a:tblPr/>
              <a:tblGrid>
                <a:gridCol w="1331194">
                  <a:extLst>
                    <a:ext uri="{9D8B030D-6E8A-4147-A177-3AD203B41FA5}">
                      <a16:colId xmlns:a16="http://schemas.microsoft.com/office/drawing/2014/main" val="400532816"/>
                    </a:ext>
                  </a:extLst>
                </a:gridCol>
                <a:gridCol w="728390">
                  <a:extLst>
                    <a:ext uri="{9D8B030D-6E8A-4147-A177-3AD203B41FA5}">
                      <a16:colId xmlns:a16="http://schemas.microsoft.com/office/drawing/2014/main" val="2980512636"/>
                    </a:ext>
                  </a:extLst>
                </a:gridCol>
                <a:gridCol w="728390">
                  <a:extLst>
                    <a:ext uri="{9D8B030D-6E8A-4147-A177-3AD203B41FA5}">
                      <a16:colId xmlns:a16="http://schemas.microsoft.com/office/drawing/2014/main" val="1045075354"/>
                    </a:ext>
                  </a:extLst>
                </a:gridCol>
                <a:gridCol w="728390">
                  <a:extLst>
                    <a:ext uri="{9D8B030D-6E8A-4147-A177-3AD203B41FA5}">
                      <a16:colId xmlns:a16="http://schemas.microsoft.com/office/drawing/2014/main" val="1615747717"/>
                    </a:ext>
                  </a:extLst>
                </a:gridCol>
                <a:gridCol w="728390">
                  <a:extLst>
                    <a:ext uri="{9D8B030D-6E8A-4147-A177-3AD203B41FA5}">
                      <a16:colId xmlns:a16="http://schemas.microsoft.com/office/drawing/2014/main" val="4022364623"/>
                    </a:ext>
                  </a:extLst>
                </a:gridCol>
                <a:gridCol w="728390">
                  <a:extLst>
                    <a:ext uri="{9D8B030D-6E8A-4147-A177-3AD203B41FA5}">
                      <a16:colId xmlns:a16="http://schemas.microsoft.com/office/drawing/2014/main" val="773726370"/>
                    </a:ext>
                  </a:extLst>
                </a:gridCol>
                <a:gridCol w="728390">
                  <a:extLst>
                    <a:ext uri="{9D8B030D-6E8A-4147-A177-3AD203B41FA5}">
                      <a16:colId xmlns:a16="http://schemas.microsoft.com/office/drawing/2014/main" val="2018472603"/>
                    </a:ext>
                  </a:extLst>
                </a:gridCol>
                <a:gridCol w="728390">
                  <a:extLst>
                    <a:ext uri="{9D8B030D-6E8A-4147-A177-3AD203B41FA5}">
                      <a16:colId xmlns:a16="http://schemas.microsoft.com/office/drawing/2014/main" val="22078964"/>
                    </a:ext>
                  </a:extLst>
                </a:gridCol>
                <a:gridCol w="728390">
                  <a:extLst>
                    <a:ext uri="{9D8B030D-6E8A-4147-A177-3AD203B41FA5}">
                      <a16:colId xmlns:a16="http://schemas.microsoft.com/office/drawing/2014/main" val="1250822320"/>
                    </a:ext>
                  </a:extLst>
                </a:gridCol>
                <a:gridCol w="728390">
                  <a:extLst>
                    <a:ext uri="{9D8B030D-6E8A-4147-A177-3AD203B41FA5}">
                      <a16:colId xmlns:a16="http://schemas.microsoft.com/office/drawing/2014/main" val="390545086"/>
                    </a:ext>
                  </a:extLst>
                </a:gridCol>
              </a:tblGrid>
              <a:tr h="168040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Motivos de baja</a:t>
                      </a:r>
                    </a:p>
                  </a:txBody>
                  <a:tcPr marL="8402" marR="8402" marT="84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Media </a:t>
                      </a:r>
                    </a:p>
                  </a:txBody>
                  <a:tcPr marL="8402" marR="8402" marT="84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Desviación</a:t>
                      </a:r>
                    </a:p>
                  </a:txBody>
                  <a:tcPr marL="8402" marR="8402" marT="84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IQR</a:t>
                      </a:r>
                    </a:p>
                  </a:txBody>
                  <a:tcPr marL="8402" marR="8402" marT="84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Min</a:t>
                      </a:r>
                    </a:p>
                  </a:txBody>
                  <a:tcPr marL="8402" marR="8402" marT="84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25%</a:t>
                      </a:r>
                    </a:p>
                  </a:txBody>
                  <a:tcPr marL="8402" marR="8402" marT="84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Mediana</a:t>
                      </a:r>
                    </a:p>
                  </a:txBody>
                  <a:tcPr marL="8402" marR="8402" marT="84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75%</a:t>
                      </a:r>
                    </a:p>
                  </a:txBody>
                  <a:tcPr marL="8402" marR="8402" marT="84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Max</a:t>
                      </a:r>
                    </a:p>
                  </a:txBody>
                  <a:tcPr marL="8402" marR="8402" marT="84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n</a:t>
                      </a:r>
                    </a:p>
                  </a:txBody>
                  <a:tcPr marL="8402" marR="8402" marT="84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6046029"/>
                  </a:ext>
                </a:extLst>
              </a:tr>
              <a:tr h="168040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Renuncia Voluntaria</a:t>
                      </a:r>
                    </a:p>
                  </a:txBody>
                  <a:tcPr marL="8402" marR="8402" marT="84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523</a:t>
                      </a:r>
                    </a:p>
                  </a:txBody>
                  <a:tcPr marL="8402" marR="8402" marT="84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548</a:t>
                      </a:r>
                    </a:p>
                  </a:txBody>
                  <a:tcPr marL="8402" marR="8402" marT="84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620</a:t>
                      </a:r>
                    </a:p>
                  </a:txBody>
                  <a:tcPr marL="8402" marR="8402" marT="84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8402" marR="8402" marT="84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133</a:t>
                      </a:r>
                    </a:p>
                  </a:txBody>
                  <a:tcPr marL="8402" marR="8402" marT="84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313</a:t>
                      </a:r>
                    </a:p>
                  </a:txBody>
                  <a:tcPr marL="8402" marR="8402" marT="84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753</a:t>
                      </a:r>
                    </a:p>
                  </a:txBody>
                  <a:tcPr marL="8402" marR="8402" marT="84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4399</a:t>
                      </a:r>
                    </a:p>
                  </a:txBody>
                  <a:tcPr marL="8402" marR="8402" marT="84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2983</a:t>
                      </a:r>
                    </a:p>
                  </a:txBody>
                  <a:tcPr marL="8402" marR="8402" marT="84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45931243"/>
                  </a:ext>
                </a:extLst>
              </a:tr>
              <a:tr h="168040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Despedido Justa Causa</a:t>
                      </a:r>
                    </a:p>
                  </a:txBody>
                  <a:tcPr marL="8402" marR="8402" marT="84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550</a:t>
                      </a:r>
                    </a:p>
                  </a:txBody>
                  <a:tcPr marL="8402" marR="8402" marT="84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477</a:t>
                      </a:r>
                    </a:p>
                  </a:txBody>
                  <a:tcPr marL="8402" marR="8402" marT="84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532</a:t>
                      </a:r>
                    </a:p>
                  </a:txBody>
                  <a:tcPr marL="8402" marR="8402" marT="84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63</a:t>
                      </a:r>
                    </a:p>
                  </a:txBody>
                  <a:tcPr marL="8402" marR="8402" marT="84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207</a:t>
                      </a:r>
                    </a:p>
                  </a:txBody>
                  <a:tcPr marL="8402" marR="8402" marT="84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392</a:t>
                      </a:r>
                    </a:p>
                  </a:txBody>
                  <a:tcPr marL="8402" marR="8402" marT="84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739</a:t>
                      </a:r>
                    </a:p>
                  </a:txBody>
                  <a:tcPr marL="8402" marR="8402" marT="84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2879</a:t>
                      </a:r>
                    </a:p>
                  </a:txBody>
                  <a:tcPr marL="8402" marR="8402" marT="84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289</a:t>
                      </a:r>
                    </a:p>
                  </a:txBody>
                  <a:tcPr marL="8402" marR="8402" marT="84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20270121"/>
                  </a:ext>
                </a:extLst>
              </a:tr>
              <a:tr h="168040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Terminación de contrato</a:t>
                      </a:r>
                    </a:p>
                  </a:txBody>
                  <a:tcPr marL="8402" marR="8402" marT="84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420</a:t>
                      </a:r>
                    </a:p>
                  </a:txBody>
                  <a:tcPr marL="8402" marR="8402" marT="84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436</a:t>
                      </a:r>
                    </a:p>
                  </a:txBody>
                  <a:tcPr marL="8402" marR="8402" marT="84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183</a:t>
                      </a:r>
                    </a:p>
                  </a:txBody>
                  <a:tcPr marL="8402" marR="8402" marT="84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120</a:t>
                      </a:r>
                    </a:p>
                  </a:txBody>
                  <a:tcPr marL="8402" marR="8402" marT="84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182</a:t>
                      </a:r>
                    </a:p>
                  </a:txBody>
                  <a:tcPr marL="8402" marR="8402" marT="84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243</a:t>
                      </a:r>
                    </a:p>
                  </a:txBody>
                  <a:tcPr marL="8402" marR="8402" marT="84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365</a:t>
                      </a:r>
                    </a:p>
                  </a:txBody>
                  <a:tcPr marL="8402" marR="8402" marT="84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2680</a:t>
                      </a:r>
                    </a:p>
                  </a:txBody>
                  <a:tcPr marL="8402" marR="8402" marT="84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</a:t>
                      </a:r>
                    </a:p>
                  </a:txBody>
                  <a:tcPr marL="8402" marR="8402" marT="84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9990363"/>
                  </a:ext>
                </a:extLst>
              </a:tr>
              <a:tr h="168040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Abandono de Cargo</a:t>
                      </a:r>
                    </a:p>
                  </a:txBody>
                  <a:tcPr marL="8402" marR="8402" marT="84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276</a:t>
                      </a:r>
                    </a:p>
                  </a:txBody>
                  <a:tcPr marL="8402" marR="8402" marT="84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365</a:t>
                      </a:r>
                    </a:p>
                  </a:txBody>
                  <a:tcPr marL="8402" marR="8402" marT="84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199</a:t>
                      </a:r>
                    </a:p>
                  </a:txBody>
                  <a:tcPr marL="8402" marR="8402" marT="84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</a:t>
                      </a:r>
                    </a:p>
                  </a:txBody>
                  <a:tcPr marL="8402" marR="8402" marT="84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82</a:t>
                      </a:r>
                    </a:p>
                  </a:txBody>
                  <a:tcPr marL="8402" marR="8402" marT="84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134</a:t>
                      </a:r>
                    </a:p>
                  </a:txBody>
                  <a:tcPr marL="8402" marR="8402" marT="84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280</a:t>
                      </a:r>
                    </a:p>
                  </a:txBody>
                  <a:tcPr marL="8402" marR="8402" marT="84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1515</a:t>
                      </a:r>
                    </a:p>
                  </a:txBody>
                  <a:tcPr marL="8402" marR="8402" marT="84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</a:t>
                      </a:r>
                    </a:p>
                  </a:txBody>
                  <a:tcPr marL="8402" marR="8402" marT="84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47410210"/>
                  </a:ext>
                </a:extLst>
              </a:tr>
              <a:tr h="168040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Despido sin justa Causa</a:t>
                      </a:r>
                    </a:p>
                  </a:txBody>
                  <a:tcPr marL="8402" marR="8402" marT="84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424</a:t>
                      </a:r>
                    </a:p>
                  </a:txBody>
                  <a:tcPr marL="8402" marR="8402" marT="84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325</a:t>
                      </a:r>
                    </a:p>
                  </a:txBody>
                  <a:tcPr marL="8402" marR="8402" marT="84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317</a:t>
                      </a:r>
                    </a:p>
                  </a:txBody>
                  <a:tcPr marL="8402" marR="8402" marT="84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</a:t>
                      </a:r>
                    </a:p>
                  </a:txBody>
                  <a:tcPr marL="8402" marR="8402" marT="84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196</a:t>
                      </a:r>
                    </a:p>
                  </a:txBody>
                  <a:tcPr marL="8402" marR="8402" marT="84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356</a:t>
                      </a:r>
                    </a:p>
                  </a:txBody>
                  <a:tcPr marL="8402" marR="8402" marT="84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512</a:t>
                      </a:r>
                    </a:p>
                  </a:txBody>
                  <a:tcPr marL="8402" marR="8402" marT="84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1060</a:t>
                      </a:r>
                    </a:p>
                  </a:txBody>
                  <a:tcPr marL="8402" marR="8402" marT="84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8402" marR="8402" marT="84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2625780"/>
                  </a:ext>
                </a:extLst>
              </a:tr>
              <a:tr h="168040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Fallecimiento</a:t>
                      </a:r>
                    </a:p>
                  </a:txBody>
                  <a:tcPr marL="8402" marR="8402" marT="84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984</a:t>
                      </a:r>
                    </a:p>
                  </a:txBody>
                  <a:tcPr marL="8402" marR="8402" marT="84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1126</a:t>
                      </a:r>
                    </a:p>
                  </a:txBody>
                  <a:tcPr marL="8402" marR="8402" marT="84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796</a:t>
                      </a:r>
                    </a:p>
                  </a:txBody>
                  <a:tcPr marL="8402" marR="8402" marT="84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188</a:t>
                      </a:r>
                    </a:p>
                  </a:txBody>
                  <a:tcPr marL="8402" marR="8402" marT="84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586</a:t>
                      </a:r>
                    </a:p>
                  </a:txBody>
                  <a:tcPr marL="8402" marR="8402" marT="84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984</a:t>
                      </a:r>
                    </a:p>
                  </a:txBody>
                  <a:tcPr marL="8402" marR="8402" marT="84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1382</a:t>
                      </a:r>
                    </a:p>
                  </a:txBody>
                  <a:tcPr marL="8402" marR="8402" marT="84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1780</a:t>
                      </a:r>
                    </a:p>
                  </a:txBody>
                  <a:tcPr marL="8402" marR="8402" marT="84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402" marR="8402" marT="840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5337153"/>
                  </a:ext>
                </a:extLst>
              </a:tr>
            </a:tbl>
          </a:graphicData>
        </a:graphic>
      </p:graphicFrame>
      <p:sp>
        <p:nvSpPr>
          <p:cNvPr id="2" name="CuadroTexto 1">
            <a:extLst>
              <a:ext uri="{FF2B5EF4-FFF2-40B4-BE49-F238E27FC236}">
                <a16:creationId xmlns:a16="http://schemas.microsoft.com/office/drawing/2014/main" id="{10E483A5-173A-BB4E-AD68-09B774B85A41}"/>
              </a:ext>
            </a:extLst>
          </p:cNvPr>
          <p:cNvSpPr txBox="1"/>
          <p:nvPr/>
        </p:nvSpPr>
        <p:spPr>
          <a:xfrm>
            <a:off x="5314619" y="459412"/>
            <a:ext cx="33337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Comportamiento de los motivos </a:t>
            </a:r>
          </a:p>
          <a:p>
            <a:r>
              <a:rPr lang="es-ES_tradnl" dirty="0"/>
              <a:t>de baja según la cantidad de días 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CBE3C439-83DB-8144-994A-21A38FFED661}"/>
              </a:ext>
            </a:extLst>
          </p:cNvPr>
          <p:cNvSpPr txBox="1"/>
          <p:nvPr/>
        </p:nvSpPr>
        <p:spPr>
          <a:xfrm>
            <a:off x="6438900" y="1820842"/>
            <a:ext cx="1905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2000" b="1" dirty="0">
                <a:solidFill>
                  <a:schemeClr val="accent2"/>
                </a:solidFill>
              </a:rPr>
              <a:t>RENUNCIA VOLUNTARIA</a:t>
            </a:r>
          </a:p>
          <a:p>
            <a:r>
              <a:rPr lang="es-ES_tradnl" sz="1600" dirty="0">
                <a:solidFill>
                  <a:schemeClr val="accent2"/>
                </a:solidFill>
              </a:rPr>
              <a:t>   Motivo de interés</a:t>
            </a:r>
            <a:endParaRPr lang="es-ES_tradnl" sz="16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8519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906620" y="697241"/>
            <a:ext cx="68340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Distribución Renuncia Voluntaria en Rango de Tiempo </a:t>
            </a:r>
            <a:endParaRPr lang="es-CO" dirty="0">
              <a:effectLst/>
            </a:endParaRPr>
          </a:p>
        </p:txBody>
      </p:sp>
      <p:graphicFrame>
        <p:nvGraphicFramePr>
          <p:cNvPr id="6" name="Gráfico 5">
            <a:extLst>
              <a:ext uri="{FF2B5EF4-FFF2-40B4-BE49-F238E27FC236}">
                <a16:creationId xmlns:a16="http://schemas.microsoft.com/office/drawing/2014/main" id="{639E7B59-5FC0-9543-9A2E-BC63A91EC8F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1858621"/>
              </p:ext>
            </p:extLst>
          </p:nvPr>
        </p:nvGraphicFramePr>
        <p:xfrm>
          <a:off x="678020" y="755928"/>
          <a:ext cx="5394960" cy="25072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8" name="Imagen 7">
            <a:extLst>
              <a:ext uri="{FF2B5EF4-FFF2-40B4-BE49-F238E27FC236}">
                <a16:creationId xmlns:a16="http://schemas.microsoft.com/office/drawing/2014/main" id="{DB75BF9A-ABBA-D54D-A163-DDC258A689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430" y="3816190"/>
            <a:ext cx="8012582" cy="1920073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4A19A42A-7244-954B-9A4D-4A8A5541837E}"/>
              </a:ext>
            </a:extLst>
          </p:cNvPr>
          <p:cNvSpPr txBox="1"/>
          <p:nvPr/>
        </p:nvSpPr>
        <p:spPr>
          <a:xfrm>
            <a:off x="6239943" y="1421694"/>
            <a:ext cx="209242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400" b="1" dirty="0">
                <a:solidFill>
                  <a:schemeClr val="accent2"/>
                </a:solidFill>
              </a:rPr>
              <a:t>19% </a:t>
            </a:r>
            <a:r>
              <a:rPr lang="es-ES_tradnl" dirty="0"/>
              <a:t>bajas </a:t>
            </a:r>
            <a:r>
              <a:rPr lang="es-ES_tradnl" sz="1400" dirty="0"/>
              <a:t>entre 3-6 Meses</a:t>
            </a:r>
            <a:r>
              <a:rPr lang="es-ES_tradnl" dirty="0"/>
              <a:t>.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F77CB654-D2D5-6842-8FA4-50C47730F0F0}"/>
              </a:ext>
            </a:extLst>
          </p:cNvPr>
          <p:cNvSpPr txBox="1"/>
          <p:nvPr/>
        </p:nvSpPr>
        <p:spPr>
          <a:xfrm>
            <a:off x="6256678" y="2227876"/>
            <a:ext cx="21863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400" b="1" dirty="0">
                <a:solidFill>
                  <a:schemeClr val="accent2"/>
                </a:solidFill>
              </a:rPr>
              <a:t>66% </a:t>
            </a:r>
            <a:r>
              <a:rPr lang="es-ES_tradnl" sz="1600" dirty="0"/>
              <a:t>12-18 meses ya se han ido</a:t>
            </a:r>
            <a:endParaRPr lang="es-ES_tradnl" sz="1600" b="1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6D588D5B-2B8E-D54D-82C5-FB77DDF5429C}"/>
              </a:ext>
            </a:extLst>
          </p:cNvPr>
          <p:cNvSpPr txBox="1"/>
          <p:nvPr/>
        </p:nvSpPr>
        <p:spPr>
          <a:xfrm>
            <a:off x="906620" y="3463841"/>
            <a:ext cx="5996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ES"/>
            </a:defPPr>
          </a:lstStyle>
          <a:p>
            <a:r>
              <a:rPr lang="es-ES_tradnl" dirty="0"/>
              <a:t>Motivos entrevista final por renuncia voluntaria. </a:t>
            </a:r>
          </a:p>
        </p:txBody>
      </p:sp>
      <p:sp>
        <p:nvSpPr>
          <p:cNvPr id="10" name="CuadroTexto 4"/>
          <p:cNvSpPr txBox="1"/>
          <p:nvPr/>
        </p:nvSpPr>
        <p:spPr>
          <a:xfrm>
            <a:off x="255182" y="101817"/>
            <a:ext cx="69197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>
                <a:solidFill>
                  <a:schemeClr val="accent5">
                    <a:lumMod val="75000"/>
                  </a:schemeClr>
                </a:solidFill>
                <a:latin typeface="Helvetica" panose="020B0604020202030204" pitchFamily="34" charset="0"/>
              </a:rPr>
              <a:t>Motivos</a:t>
            </a:r>
          </a:p>
        </p:txBody>
      </p:sp>
      <p:grpSp>
        <p:nvGrpSpPr>
          <p:cNvPr id="18" name="41 Grupo"/>
          <p:cNvGrpSpPr/>
          <p:nvPr/>
        </p:nvGrpSpPr>
        <p:grpSpPr>
          <a:xfrm>
            <a:off x="678021" y="755749"/>
            <a:ext cx="256959" cy="231050"/>
            <a:chOff x="2783348" y="771715"/>
            <a:chExt cx="256959" cy="423573"/>
          </a:xfrm>
        </p:grpSpPr>
        <p:pic>
          <p:nvPicPr>
            <p:cNvPr id="19" name="Picture 4" descr="Resultado de imagen para FLECHAS MORADAS"/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250" b="99167" l="4938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2897462" y="772043"/>
              <a:ext cx="142845" cy="4232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4" descr="Resultado de imagen para FLECHAS MORADAS"/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250" b="99167" l="4938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2783348" y="771715"/>
              <a:ext cx="142845" cy="4232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1" name="41 Grupo"/>
          <p:cNvGrpSpPr/>
          <p:nvPr/>
        </p:nvGrpSpPr>
        <p:grpSpPr>
          <a:xfrm>
            <a:off x="683327" y="3532982"/>
            <a:ext cx="256959" cy="231050"/>
            <a:chOff x="2783348" y="771715"/>
            <a:chExt cx="256959" cy="423573"/>
          </a:xfrm>
        </p:grpSpPr>
        <p:pic>
          <p:nvPicPr>
            <p:cNvPr id="22" name="Picture 4" descr="Resultado de imagen para FLECHAS MORADAS"/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250" b="99167" l="4938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2897462" y="772043"/>
              <a:ext cx="142845" cy="4232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4" descr="Resultado de imagen para FLECHAS MORADAS"/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250" b="99167" l="4938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2783348" y="771715"/>
              <a:ext cx="142845" cy="4232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519656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/>
          <p:cNvSpPr txBox="1"/>
          <p:nvPr/>
        </p:nvSpPr>
        <p:spPr>
          <a:xfrm>
            <a:off x="265335" y="77679"/>
            <a:ext cx="69197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>
                <a:solidFill>
                  <a:schemeClr val="accent5">
                    <a:lumMod val="75000"/>
                  </a:schemeClr>
                </a:solidFill>
                <a:latin typeface="Helvetica" panose="020B0604020202030204" pitchFamily="34" charset="0"/>
              </a:rPr>
              <a:t>Salario Básico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BAEC0110-9F5C-8A4B-845B-F6BF5E43A5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663" y="3587262"/>
            <a:ext cx="7983891" cy="1774198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C4D8A507-AAEA-C444-80BF-643822D993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1932" y="691662"/>
            <a:ext cx="5626100" cy="2895600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F557B276-5FA4-364A-9353-8D9568241BAE}"/>
              </a:ext>
            </a:extLst>
          </p:cNvPr>
          <p:cNvSpPr txBox="1"/>
          <p:nvPr/>
        </p:nvSpPr>
        <p:spPr>
          <a:xfrm>
            <a:off x="550389" y="1762057"/>
            <a:ext cx="21155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3600" b="1" dirty="0">
                <a:solidFill>
                  <a:schemeClr val="accent2"/>
                </a:solidFill>
              </a:rPr>
              <a:t>14% </a:t>
            </a:r>
          </a:p>
          <a:p>
            <a:r>
              <a:rPr lang="es-ES_tradnl" dirty="0"/>
              <a:t>diferencia salarial</a:t>
            </a:r>
          </a:p>
          <a:p>
            <a:r>
              <a:rPr lang="es-ES_tradnl" dirty="0"/>
              <a:t>Pasar de 3 meses. 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8819B59D-8894-414C-8589-8F4BB6F9E008}"/>
              </a:ext>
            </a:extLst>
          </p:cNvPr>
          <p:cNvSpPr txBox="1"/>
          <p:nvPr/>
        </p:nvSpPr>
        <p:spPr>
          <a:xfrm>
            <a:off x="201344" y="907105"/>
            <a:ext cx="28269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_tradnl" dirty="0"/>
              <a:t>Representa gran valor </a:t>
            </a:r>
          </a:p>
          <a:p>
            <a:pPr algn="ctr"/>
            <a:r>
              <a:rPr lang="es-ES_tradnl" dirty="0"/>
              <a:t>monetario para la compañía</a:t>
            </a:r>
          </a:p>
        </p:txBody>
      </p:sp>
    </p:spTree>
    <p:extLst>
      <p:ext uri="{BB962C8B-B14F-4D97-AF65-F5344CB8AC3E}">
        <p14:creationId xmlns:p14="http://schemas.microsoft.com/office/powerpoint/2010/main" val="25946170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/>
          <p:cNvSpPr txBox="1"/>
          <p:nvPr/>
        </p:nvSpPr>
        <p:spPr>
          <a:xfrm>
            <a:off x="265335" y="77679"/>
            <a:ext cx="69197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>
                <a:solidFill>
                  <a:schemeClr val="accent5">
                    <a:lumMod val="75000"/>
                  </a:schemeClr>
                </a:solidFill>
                <a:latin typeface="Helvetica" panose="020B0604020202030204" pitchFamily="34" charset="0"/>
              </a:rPr>
              <a:t>Salario Variable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DD031AAA-EBD4-CA40-B38D-E9860DD676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945" y="3429811"/>
            <a:ext cx="7943664" cy="1808774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E2E17612-5857-3940-8675-1ECD8B0479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9393" y="568501"/>
            <a:ext cx="5473700" cy="2616200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85F4591F-7483-A847-9EB9-022B3CBD949A}"/>
              </a:ext>
            </a:extLst>
          </p:cNvPr>
          <p:cNvSpPr txBox="1"/>
          <p:nvPr/>
        </p:nvSpPr>
        <p:spPr>
          <a:xfrm>
            <a:off x="422031" y="1159474"/>
            <a:ext cx="28135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3600" b="1" dirty="0">
                <a:solidFill>
                  <a:schemeClr val="accent2"/>
                </a:solidFill>
              </a:rPr>
              <a:t>43% </a:t>
            </a:r>
          </a:p>
          <a:p>
            <a:r>
              <a:rPr lang="es-ES_tradnl" dirty="0"/>
              <a:t>diferencia salarial variable</a:t>
            </a:r>
          </a:p>
          <a:p>
            <a:r>
              <a:rPr lang="es-ES_tradnl" dirty="0"/>
              <a:t>Pasar de 3 meses. </a:t>
            </a:r>
          </a:p>
        </p:txBody>
      </p:sp>
    </p:spTree>
    <p:extLst>
      <p:ext uri="{BB962C8B-B14F-4D97-AF65-F5344CB8AC3E}">
        <p14:creationId xmlns:p14="http://schemas.microsoft.com/office/powerpoint/2010/main" val="34284352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Gráfico 1">
            <a:extLst>
              <a:ext uri="{FF2B5EF4-FFF2-40B4-BE49-F238E27FC236}">
                <a16:creationId xmlns:a16="http://schemas.microsoft.com/office/drawing/2014/main" id="{F62E7DAF-A34D-094D-9B86-360E1C736E2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75968880"/>
              </p:ext>
            </p:extLst>
          </p:nvPr>
        </p:nvGraphicFramePr>
        <p:xfrm>
          <a:off x="218559" y="780767"/>
          <a:ext cx="8776586" cy="50565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CuadroTexto 2">
            <a:extLst>
              <a:ext uri="{FF2B5EF4-FFF2-40B4-BE49-F238E27FC236}">
                <a16:creationId xmlns:a16="http://schemas.microsoft.com/office/drawing/2014/main" id="{4A7D0DE6-57C3-AA4B-9CE4-F998753AB538}"/>
              </a:ext>
            </a:extLst>
          </p:cNvPr>
          <p:cNvSpPr txBox="1"/>
          <p:nvPr/>
        </p:nvSpPr>
        <p:spPr>
          <a:xfrm>
            <a:off x="252870" y="92454"/>
            <a:ext cx="63305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ES"/>
            </a:defPPr>
            <a:lvl1pPr>
              <a:defRPr sz="3200" b="1">
                <a:solidFill>
                  <a:schemeClr val="accent5">
                    <a:lumMod val="75000"/>
                  </a:schemeClr>
                </a:solidFill>
                <a:latin typeface="Helvetica" panose="020B0604020202030204" pitchFamily="34" charset="0"/>
              </a:defRPr>
            </a:lvl1pPr>
          </a:lstStyle>
          <a:p>
            <a:r>
              <a:rPr lang="es-ES_tradnl" dirty="0"/>
              <a:t>Encuesta final retiro voluntario</a:t>
            </a:r>
          </a:p>
        </p:txBody>
      </p:sp>
    </p:spTree>
    <p:extLst>
      <p:ext uri="{BB962C8B-B14F-4D97-AF65-F5344CB8AC3E}">
        <p14:creationId xmlns:p14="http://schemas.microsoft.com/office/powerpoint/2010/main" val="16921312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88E421F1-14D1-7C40-ABBC-F89AA8C83E39}"/>
              </a:ext>
            </a:extLst>
          </p:cNvPr>
          <p:cNvSpPr txBox="1"/>
          <p:nvPr/>
        </p:nvSpPr>
        <p:spPr>
          <a:xfrm>
            <a:off x="255192" y="106330"/>
            <a:ext cx="82721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ES"/>
            </a:defPPr>
            <a:lvl1pPr>
              <a:defRPr sz="3200" b="1">
                <a:solidFill>
                  <a:schemeClr val="accent5">
                    <a:lumMod val="75000"/>
                  </a:schemeClr>
                </a:solidFill>
                <a:latin typeface="Helvetica" panose="020B0604020202030204" pitchFamily="34" charset="0"/>
              </a:defRPr>
            </a:lvl1pPr>
          </a:lstStyle>
          <a:p>
            <a:r>
              <a:rPr lang="es-CO" dirty="0"/>
              <a:t>Matriz de Distancias metodo Kendall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DFCB4BED-C58B-664D-9C01-FD0B34F7F1B6}"/>
              </a:ext>
            </a:extLst>
          </p:cNvPr>
          <p:cNvSpPr txBox="1"/>
          <p:nvPr/>
        </p:nvSpPr>
        <p:spPr>
          <a:xfrm>
            <a:off x="586739" y="1294740"/>
            <a:ext cx="2801621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dirty="0"/>
              <a:t>Esta técnica se ejecutó, con el fin de observar si los datos tenían </a:t>
            </a:r>
            <a:r>
              <a:rPr lang="es-CO" sz="2000" b="1" dirty="0">
                <a:solidFill>
                  <a:schemeClr val="accent2"/>
                </a:solidFill>
              </a:rPr>
              <a:t>correlación</a:t>
            </a:r>
            <a:r>
              <a:rPr lang="es-CO" dirty="0"/>
              <a:t>, es decir, si tienden agruparse. </a:t>
            </a:r>
            <a:endParaRPr lang="es-ES_tradnl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8079A4E9-6A8D-404D-9285-235441811C3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961447" y="1552128"/>
            <a:ext cx="4832033" cy="3251835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CFD60527-07B6-7947-BF35-BC91EDAE5B6F}"/>
              </a:ext>
            </a:extLst>
          </p:cNvPr>
          <p:cNvSpPr txBox="1"/>
          <p:nvPr/>
        </p:nvSpPr>
        <p:spPr>
          <a:xfrm>
            <a:off x="5330886" y="1149201"/>
            <a:ext cx="1588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Matriz Kendall </a:t>
            </a:r>
          </a:p>
        </p:txBody>
      </p:sp>
      <p:pic>
        <p:nvPicPr>
          <p:cNvPr id="9" name="8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046" y="3121462"/>
            <a:ext cx="2804206" cy="1550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0647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3EE6F85B-26C0-0F43-BEBC-CE4D304FEA3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64946" y="2148792"/>
            <a:ext cx="3778734" cy="257556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8164BBC3-BA86-694F-AA33-E26D20856F0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434840" y="2148792"/>
            <a:ext cx="4307054" cy="2575560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7099B3A6-07AD-8140-B74B-7826261A1267}"/>
              </a:ext>
            </a:extLst>
          </p:cNvPr>
          <p:cNvSpPr txBox="1"/>
          <p:nvPr/>
        </p:nvSpPr>
        <p:spPr>
          <a:xfrm>
            <a:off x="255192" y="85064"/>
            <a:ext cx="69197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ES"/>
            </a:defPPr>
            <a:lvl1pPr>
              <a:defRPr sz="3200" b="1">
                <a:solidFill>
                  <a:schemeClr val="accent5">
                    <a:lumMod val="75000"/>
                  </a:schemeClr>
                </a:solidFill>
                <a:latin typeface="Helvetica" panose="020B0604020202030204" pitchFamily="34" charset="0"/>
              </a:defRPr>
            </a:lvl1pPr>
          </a:lstStyle>
          <a:p>
            <a:r>
              <a:rPr lang="es-CO" dirty="0"/>
              <a:t>Test de Hubert</a:t>
            </a:r>
          </a:p>
        </p:txBody>
      </p:sp>
      <p:sp>
        <p:nvSpPr>
          <p:cNvPr id="2" name="1 CuadroTexto"/>
          <p:cNvSpPr txBox="1"/>
          <p:nvPr/>
        </p:nvSpPr>
        <p:spPr>
          <a:xfrm>
            <a:off x="415622" y="842037"/>
            <a:ext cx="84620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dirty="0"/>
              <a:t>Como se observa el Test de </a:t>
            </a:r>
            <a:r>
              <a:rPr lang="es-ES" dirty="0" err="1" smtClean="0"/>
              <a:t>Hubert</a:t>
            </a:r>
            <a:r>
              <a:rPr lang="es-ES" dirty="0" smtClean="0"/>
              <a:t> el número </a:t>
            </a:r>
            <a:r>
              <a:rPr lang="es-ES" dirty="0"/>
              <a:t>optimo de </a:t>
            </a:r>
            <a:r>
              <a:rPr lang="es-ES" dirty="0" err="1"/>
              <a:t>Clusters</a:t>
            </a:r>
            <a:r>
              <a:rPr lang="es-ES" dirty="0"/>
              <a:t> son 2, sin embargo </a:t>
            </a:r>
            <a:r>
              <a:rPr lang="es-ES" dirty="0" smtClean="0"/>
              <a:t>en las </a:t>
            </a:r>
            <a:r>
              <a:rPr lang="es-ES" dirty="0"/>
              <a:t>graficas se </a:t>
            </a:r>
            <a:r>
              <a:rPr lang="es-ES" dirty="0" smtClean="0"/>
              <a:t>identifica </a:t>
            </a:r>
            <a:r>
              <a:rPr lang="es-ES" dirty="0"/>
              <a:t>que 3 </a:t>
            </a:r>
            <a:r>
              <a:rPr lang="es-ES" dirty="0" err="1"/>
              <a:t>Clusters</a:t>
            </a:r>
            <a:r>
              <a:rPr lang="es-ES" dirty="0"/>
              <a:t> </a:t>
            </a:r>
            <a:r>
              <a:rPr lang="es-ES" dirty="0" smtClean="0"/>
              <a:t>sería también </a:t>
            </a:r>
            <a:r>
              <a:rPr lang="es-ES" dirty="0"/>
              <a:t>una opción de representación de los datos.</a:t>
            </a:r>
            <a:endParaRPr lang="es-CO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16278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588761" y="1141921"/>
            <a:ext cx="78083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>
                <a:solidFill>
                  <a:schemeClr val="accent5">
                    <a:lumMod val="75000"/>
                  </a:schemeClr>
                </a:solidFill>
                <a:latin typeface="Helvetica" panose="020B0604020202030204" pitchFamily="34" charset="0"/>
              </a:rPr>
              <a:t>Prevenir </a:t>
            </a:r>
            <a:r>
              <a:rPr lang="es-ES" sz="3600" b="1" dirty="0">
                <a:solidFill>
                  <a:schemeClr val="accent5">
                    <a:lumMod val="75000"/>
                  </a:schemeClr>
                </a:solidFill>
                <a:latin typeface="Helvetica" panose="020B0604020202030204" pitchFamily="34" charset="0"/>
              </a:rPr>
              <a:t>niveles altos de rotación </a:t>
            </a:r>
            <a:r>
              <a:rPr lang="es-ES" sz="3600" dirty="0">
                <a:solidFill>
                  <a:schemeClr val="accent5">
                    <a:lumMod val="75000"/>
                  </a:schemeClr>
                </a:solidFill>
                <a:latin typeface="Helvetica" panose="020B0604020202030204" pitchFamily="34" charset="0"/>
              </a:rPr>
              <a:t>de la compañía desde analítica</a:t>
            </a:r>
          </a:p>
        </p:txBody>
      </p:sp>
      <p:sp>
        <p:nvSpPr>
          <p:cNvPr id="3" name="CuadroTexto 2"/>
          <p:cNvSpPr txBox="1"/>
          <p:nvPr/>
        </p:nvSpPr>
        <p:spPr>
          <a:xfrm>
            <a:off x="154112" y="155744"/>
            <a:ext cx="8866597" cy="369332"/>
          </a:xfrm>
          <a:prstGeom prst="rect">
            <a:avLst/>
          </a:prstGeom>
          <a:solidFill>
            <a:srgbClr val="2E5597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  <a:latin typeface="Helvetica" panose="020B0604020202030204" pitchFamily="34" charset="0"/>
              </a:rPr>
              <a:t>PROYECTO INTEGRADOR 2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6C8174E9-3D22-0048-ABB2-173B864A9914}"/>
              </a:ext>
            </a:extLst>
          </p:cNvPr>
          <p:cNvSpPr txBox="1"/>
          <p:nvPr/>
        </p:nvSpPr>
        <p:spPr>
          <a:xfrm>
            <a:off x="259988" y="3429267"/>
            <a:ext cx="8548099" cy="2317081"/>
          </a:xfrm>
          <a:prstGeom prst="rect">
            <a:avLst/>
          </a:prstGeom>
          <a:noFill/>
        </p:spPr>
        <p:txBody>
          <a:bodyPr wrap="square" numCol="2" rtlCol="0">
            <a:noAutofit/>
          </a:bodyPr>
          <a:lstStyle/>
          <a:p>
            <a:r>
              <a:rPr lang="es-ES_tradnl" b="1" dirty="0"/>
              <a:t>Diana Catalina </a:t>
            </a:r>
            <a:r>
              <a:rPr lang="es-ES_tradnl" dirty="0"/>
              <a:t>Velásquez Gaviria.   </a:t>
            </a:r>
          </a:p>
          <a:p>
            <a:r>
              <a:rPr lang="es-ES_tradnl" sz="1400" dirty="0"/>
              <a:t>Id: </a:t>
            </a:r>
            <a:r>
              <a:rPr lang="es-CO" sz="1400" b="1" dirty="0"/>
              <a:t>43.872.224</a:t>
            </a:r>
            <a:r>
              <a:rPr lang="es-CO" sz="1100" dirty="0"/>
              <a:t> </a:t>
            </a:r>
            <a:endParaRPr lang="es-ES_tradnl" sz="1100" dirty="0"/>
          </a:p>
          <a:p>
            <a:endParaRPr lang="es-ES_tradnl" dirty="0"/>
          </a:p>
          <a:p>
            <a:r>
              <a:rPr lang="es-ES_tradnl" b="1" dirty="0"/>
              <a:t>Cristian David </a:t>
            </a:r>
            <a:r>
              <a:rPr lang="es-ES_tradnl" dirty="0"/>
              <a:t>Muñoz Mora.</a:t>
            </a:r>
          </a:p>
          <a:p>
            <a:r>
              <a:rPr lang="es-ES_tradnl" sz="1400" dirty="0"/>
              <a:t>Id: </a:t>
            </a:r>
            <a:r>
              <a:rPr lang="es-CO" sz="1400" b="1" dirty="0"/>
              <a:t>1.152.458.017</a:t>
            </a:r>
            <a:r>
              <a:rPr lang="es-CO" sz="1400" dirty="0"/>
              <a:t> </a:t>
            </a:r>
            <a:r>
              <a:rPr lang="es-ES_tradnl" dirty="0"/>
              <a:t>	</a:t>
            </a:r>
          </a:p>
          <a:p>
            <a:r>
              <a:rPr lang="es-ES_tradnl" dirty="0"/>
              <a:t>		</a:t>
            </a:r>
          </a:p>
          <a:p>
            <a:r>
              <a:rPr lang="es-ES_tradnl" b="1" dirty="0"/>
              <a:t>Juan </a:t>
            </a:r>
            <a:r>
              <a:rPr lang="es-ES_tradnl" b="1" dirty="0" err="1"/>
              <a:t>Sevastian</a:t>
            </a:r>
            <a:r>
              <a:rPr lang="es-ES_tradnl" b="1" dirty="0"/>
              <a:t> </a:t>
            </a:r>
            <a:r>
              <a:rPr lang="es-ES_tradnl" dirty="0"/>
              <a:t>Moreno Zapata</a:t>
            </a:r>
          </a:p>
          <a:p>
            <a:r>
              <a:rPr lang="es-ES_tradnl" sz="1400" dirty="0"/>
              <a:t>Id:</a:t>
            </a:r>
            <a:r>
              <a:rPr lang="es-CO" sz="1400" b="1" dirty="0"/>
              <a:t>1.020.417.894</a:t>
            </a:r>
            <a:r>
              <a:rPr lang="es-CO" sz="1400" dirty="0"/>
              <a:t> </a:t>
            </a:r>
            <a:endParaRPr lang="es-ES_tradnl" sz="1400" dirty="0"/>
          </a:p>
          <a:p>
            <a:r>
              <a:rPr lang="es-ES_tradnl" b="1" dirty="0"/>
              <a:t>Juan camilo </a:t>
            </a:r>
            <a:r>
              <a:rPr lang="es-ES_tradnl" dirty="0"/>
              <a:t>Ceballos Arias</a:t>
            </a:r>
          </a:p>
          <a:p>
            <a:r>
              <a:rPr lang="es-ES_tradnl" sz="1400" dirty="0"/>
              <a:t>Id: </a:t>
            </a:r>
            <a:r>
              <a:rPr lang="es-CO" sz="1400" b="1" dirty="0"/>
              <a:t>1.037.614.958</a:t>
            </a:r>
            <a:r>
              <a:rPr lang="es-CO" sz="1400" dirty="0"/>
              <a:t> </a:t>
            </a:r>
            <a:endParaRPr lang="es-ES_tradnl" sz="1400" dirty="0"/>
          </a:p>
          <a:p>
            <a:endParaRPr lang="es-ES_tradnl" sz="1400" dirty="0"/>
          </a:p>
          <a:p>
            <a:r>
              <a:rPr lang="es-ES_tradnl" b="1" dirty="0" err="1"/>
              <a:t>Julian</a:t>
            </a:r>
            <a:r>
              <a:rPr lang="es-ES_tradnl" dirty="0"/>
              <a:t> </a:t>
            </a:r>
            <a:r>
              <a:rPr lang="es-ES_tradnl" dirty="0" err="1"/>
              <a:t>Castelblanco</a:t>
            </a:r>
            <a:endParaRPr lang="es-ES_tradnl" dirty="0"/>
          </a:p>
          <a:p>
            <a:r>
              <a:rPr lang="es-ES_tradnl" sz="1400" dirty="0"/>
              <a:t>Id:</a:t>
            </a:r>
            <a:r>
              <a:rPr lang="es-CO" sz="1400" b="1" dirty="0"/>
              <a:t>1.152.189.889</a:t>
            </a:r>
            <a:r>
              <a:rPr lang="es-CO" sz="1400" dirty="0"/>
              <a:t> </a:t>
            </a:r>
            <a:endParaRPr lang="es-ES_tradnl" sz="1400" dirty="0"/>
          </a:p>
          <a:p>
            <a:endParaRPr lang="es-ES_tradnl" dirty="0"/>
          </a:p>
          <a:p>
            <a:endParaRPr lang="es-ES_tradnl" dirty="0"/>
          </a:p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4181546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7E8DBDB6-5EB2-E04B-B959-EA3FEBD7AA7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198687" y="968083"/>
            <a:ext cx="4746625" cy="3210560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C1BC9EFC-3C93-E64D-BBA8-17B17B5CC8BE}"/>
              </a:ext>
            </a:extLst>
          </p:cNvPr>
          <p:cNvSpPr txBox="1"/>
          <p:nvPr/>
        </p:nvSpPr>
        <p:spPr>
          <a:xfrm>
            <a:off x="255182" y="95697"/>
            <a:ext cx="82933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ES"/>
            </a:defPPr>
            <a:lvl1pPr>
              <a:defRPr sz="3200" b="1">
                <a:solidFill>
                  <a:schemeClr val="accent5">
                    <a:lumMod val="75000"/>
                  </a:schemeClr>
                </a:solidFill>
                <a:latin typeface="Helvetica" panose="020B0604020202030204" pitchFamily="34" charset="0"/>
              </a:defRPr>
            </a:lvl1pPr>
          </a:lstStyle>
          <a:p>
            <a:r>
              <a:rPr lang="es-CO" dirty="0"/>
              <a:t>Agrupación con 2 clusters sugeridos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B2E587C1-356A-5144-A9C4-5424C3091406}"/>
              </a:ext>
            </a:extLst>
          </p:cNvPr>
          <p:cNvSpPr txBox="1"/>
          <p:nvPr/>
        </p:nvSpPr>
        <p:spPr>
          <a:xfrm>
            <a:off x="1834714" y="4531805"/>
            <a:ext cx="547457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O" dirty="0"/>
              <a:t>En los dos cluster, el grupo del lado derecho tiene</a:t>
            </a:r>
          </a:p>
          <a:p>
            <a:pPr algn="ctr"/>
            <a:r>
              <a:rPr lang="es-CO" dirty="0"/>
              <a:t>datos alejanos que tienen tendencia a un agrupamiento </a:t>
            </a:r>
          </a:p>
          <a:p>
            <a:pPr algn="ctr"/>
            <a:r>
              <a:rPr lang="es-CO" dirty="0"/>
              <a:t>similar a un tercer cluster. 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017527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3ADB3D70-20C2-3B45-AA58-E7299EC7B85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90694" y="3607359"/>
            <a:ext cx="2780072" cy="2080337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1C97954A-81BD-2649-848B-C6A1F3E65738}"/>
              </a:ext>
            </a:extLst>
          </p:cNvPr>
          <p:cNvSpPr txBox="1"/>
          <p:nvPr/>
        </p:nvSpPr>
        <p:spPr>
          <a:xfrm>
            <a:off x="4703991" y="92112"/>
            <a:ext cx="26427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200" b="1" dirty="0">
                <a:solidFill>
                  <a:schemeClr val="accent5">
                    <a:lumMod val="75000"/>
                  </a:schemeClr>
                </a:solidFill>
                <a:latin typeface="Helvetica" panose="020B0604020202030204" pitchFamily="34" charset="0"/>
              </a:rPr>
              <a:t>Clara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874BB41-877C-A644-A51F-7F55EA081AC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89119" y="577453"/>
            <a:ext cx="3677920" cy="2656265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A6700EF8-EBC2-9940-B9EA-BA8BBBA3F65C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3542" y="3169920"/>
            <a:ext cx="1619696" cy="92980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261684EF-474E-8C40-8D03-B52B70A4CD0A}"/>
              </a:ext>
            </a:extLst>
          </p:cNvPr>
          <p:cNvCxnSpPr>
            <a:cxnSpLocks/>
          </p:cNvCxnSpPr>
          <p:nvPr/>
        </p:nvCxnSpPr>
        <p:spPr>
          <a:xfrm>
            <a:off x="4568622" y="0"/>
            <a:ext cx="0" cy="56876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uadroTexto 9">
            <a:extLst>
              <a:ext uri="{FF2B5EF4-FFF2-40B4-BE49-F238E27FC236}">
                <a16:creationId xmlns:a16="http://schemas.microsoft.com/office/drawing/2014/main" id="{45E106F6-AE5C-8A46-A4E2-4A7D133E7C6D}"/>
              </a:ext>
            </a:extLst>
          </p:cNvPr>
          <p:cNvSpPr txBox="1"/>
          <p:nvPr/>
        </p:nvSpPr>
        <p:spPr>
          <a:xfrm>
            <a:off x="256715" y="77249"/>
            <a:ext cx="26427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ES"/>
            </a:defPPr>
            <a:lvl1pPr>
              <a:defRPr sz="3200" b="1">
                <a:solidFill>
                  <a:schemeClr val="accent5">
                    <a:lumMod val="75000"/>
                  </a:schemeClr>
                </a:solidFill>
                <a:latin typeface="Helvetica" panose="020B0604020202030204" pitchFamily="34" charset="0"/>
              </a:defRPr>
            </a:lvl1pPr>
          </a:lstStyle>
          <a:p>
            <a:r>
              <a:rPr lang="es-CO" dirty="0"/>
              <a:t>K-medoids</a:t>
            </a: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B16133C4-B7BB-F644-BC5A-92D576585A9A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4688178" y="662024"/>
            <a:ext cx="3545840" cy="2544445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71BB4286-1A86-AF41-9A36-111C9EACDC94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8634" y="3355759"/>
            <a:ext cx="1510665" cy="922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DFFEBA11-AED8-C747-87A4-6A8E3E511C9F}"/>
              </a:ext>
            </a:extLst>
          </p:cNvPr>
          <p:cNvPicPr/>
          <p:nvPr/>
        </p:nvPicPr>
        <p:blipFill>
          <a:blip r:embed="rId7"/>
          <a:stretch>
            <a:fillRect/>
          </a:stretch>
        </p:blipFill>
        <p:spPr>
          <a:xfrm>
            <a:off x="4658587" y="3607359"/>
            <a:ext cx="2910048" cy="2213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9310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Conector recto 1">
            <a:extLst>
              <a:ext uri="{FF2B5EF4-FFF2-40B4-BE49-F238E27FC236}">
                <a16:creationId xmlns:a16="http://schemas.microsoft.com/office/drawing/2014/main" id="{74611040-0085-A643-833F-A61851568C91}"/>
              </a:ext>
            </a:extLst>
          </p:cNvPr>
          <p:cNvCxnSpPr>
            <a:cxnSpLocks/>
          </p:cNvCxnSpPr>
          <p:nvPr/>
        </p:nvCxnSpPr>
        <p:spPr>
          <a:xfrm>
            <a:off x="4568622" y="0"/>
            <a:ext cx="0" cy="58160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uadroTexto 2">
            <a:extLst>
              <a:ext uri="{FF2B5EF4-FFF2-40B4-BE49-F238E27FC236}">
                <a16:creationId xmlns:a16="http://schemas.microsoft.com/office/drawing/2014/main" id="{035B1C93-1E02-3441-8498-24BE848035D0}"/>
              </a:ext>
            </a:extLst>
          </p:cNvPr>
          <p:cNvSpPr txBox="1"/>
          <p:nvPr/>
        </p:nvSpPr>
        <p:spPr>
          <a:xfrm>
            <a:off x="251399" y="77724"/>
            <a:ext cx="26427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ES"/>
            </a:defPPr>
            <a:lvl1pPr>
              <a:defRPr sz="3200" b="1">
                <a:solidFill>
                  <a:schemeClr val="accent5">
                    <a:lumMod val="75000"/>
                  </a:schemeClr>
                </a:solidFill>
                <a:latin typeface="Helvetica" panose="020B0604020202030204" pitchFamily="34" charset="0"/>
              </a:defRPr>
            </a:lvl1pPr>
          </a:lstStyle>
          <a:p>
            <a:r>
              <a:rPr lang="es-CO" dirty="0"/>
              <a:t>Fuzzy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E2A1BA1-4A5D-4549-B6FC-729CBFF9A75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023942" y="1836419"/>
            <a:ext cx="2566112" cy="1759267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110E5B90-3873-884E-B458-AF49AF38F4CB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8326" y="657138"/>
            <a:ext cx="1510665" cy="922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8F412ADA-2518-D241-994B-4EC96B10F404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112520" y="3893820"/>
            <a:ext cx="2292662" cy="1793875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AF6D61BB-2B31-B247-A5E5-F9897454961A}"/>
              </a:ext>
            </a:extLst>
          </p:cNvPr>
          <p:cNvSpPr txBox="1"/>
          <p:nvPr/>
        </p:nvSpPr>
        <p:spPr>
          <a:xfrm>
            <a:off x="4705885" y="106330"/>
            <a:ext cx="26427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200" b="1" dirty="0">
                <a:solidFill>
                  <a:schemeClr val="accent5">
                    <a:lumMod val="75000"/>
                  </a:schemeClr>
                </a:solidFill>
                <a:latin typeface="Helvetica" panose="020B0604020202030204" pitchFamily="34" charset="0"/>
              </a:rPr>
              <a:t>Dendogram 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88D82963-B79B-7B4F-93D5-DFC888013448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4901417" y="1040013"/>
            <a:ext cx="3842360" cy="274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6643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9E64D293-B997-9045-A2EB-955D7BA403FC}"/>
              </a:ext>
            </a:extLst>
          </p:cNvPr>
          <p:cNvSpPr txBox="1"/>
          <p:nvPr/>
        </p:nvSpPr>
        <p:spPr>
          <a:xfrm>
            <a:off x="255192" y="95697"/>
            <a:ext cx="69197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ES"/>
            </a:defPPr>
            <a:lvl1pPr>
              <a:defRPr sz="3200" b="1">
                <a:solidFill>
                  <a:schemeClr val="accent5">
                    <a:lumMod val="75000"/>
                  </a:schemeClr>
                </a:solidFill>
                <a:latin typeface="Helvetica" panose="020B0604020202030204" pitchFamily="34" charset="0"/>
              </a:defRPr>
            </a:lvl1pPr>
          </a:lstStyle>
          <a:p>
            <a:r>
              <a:rPr lang="es-CO" dirty="0"/>
              <a:t>K-means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773FD669-83A7-2E4D-896C-8DBE596C104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60826" y="1940716"/>
            <a:ext cx="5327217" cy="3447781"/>
          </a:xfrm>
          <a:prstGeom prst="rect">
            <a:avLst/>
          </a:prstGeom>
        </p:spPr>
      </p:pic>
      <p:sp>
        <p:nvSpPr>
          <p:cNvPr id="4" name="1 CuadroTexto">
            <a:extLst>
              <a:ext uri="{FF2B5EF4-FFF2-40B4-BE49-F238E27FC236}">
                <a16:creationId xmlns:a16="http://schemas.microsoft.com/office/drawing/2014/main" id="{B89193C2-9B03-4DA5-BE98-60703FC88D73}"/>
              </a:ext>
            </a:extLst>
          </p:cNvPr>
          <p:cNvSpPr txBox="1"/>
          <p:nvPr/>
        </p:nvSpPr>
        <p:spPr>
          <a:xfrm>
            <a:off x="415622" y="842037"/>
            <a:ext cx="84620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dirty="0"/>
              <a:t>Se elige K-</a:t>
            </a:r>
            <a:r>
              <a:rPr lang="es-ES" dirty="0" err="1"/>
              <a:t>means</a:t>
            </a:r>
            <a:r>
              <a:rPr lang="es-ES" dirty="0"/>
              <a:t> para realizar el análisis de supervivencia, ya que con esta técnica se identifican de forma precisa el grupo critico y el grupo objetivo</a:t>
            </a:r>
            <a:endParaRPr lang="es-CO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95F9A5D-2741-4331-938D-86C26C00D1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6975" y="2960148"/>
            <a:ext cx="2867025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8212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CEECE42D-457C-ED4E-8ABD-440B726B017A}"/>
              </a:ext>
            </a:extLst>
          </p:cNvPr>
          <p:cNvSpPr txBox="1"/>
          <p:nvPr/>
        </p:nvSpPr>
        <p:spPr>
          <a:xfrm>
            <a:off x="255192" y="85064"/>
            <a:ext cx="69197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>
                <a:solidFill>
                  <a:schemeClr val="accent5">
                    <a:lumMod val="75000"/>
                  </a:schemeClr>
                </a:solidFill>
                <a:latin typeface="Helvetica" panose="020B0604020202030204" pitchFamily="34" charset="0"/>
              </a:rPr>
              <a:t>Análisis de supervivencia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3F0E84CF-ACF4-1F47-9EAD-3894DFD54D7B}"/>
              </a:ext>
            </a:extLst>
          </p:cNvPr>
          <p:cNvSpPr txBox="1"/>
          <p:nvPr/>
        </p:nvSpPr>
        <p:spPr>
          <a:xfrm>
            <a:off x="5017770" y="1160482"/>
            <a:ext cx="42964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400" dirty="0"/>
              <a:t>Modelizar el tiempo que se tarda en que ocurra un determinado suceso</a:t>
            </a:r>
            <a:endParaRPr lang="es-ES_tradnl" sz="1400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0C425EF9-30D5-5642-9C46-4B65E86E6E8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5814" y="1576546"/>
            <a:ext cx="276186" cy="214312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09951946-15C1-224F-8E1A-D96F127350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1083" y="821272"/>
            <a:ext cx="1641621" cy="460157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11833BBA-E6C0-A046-A144-597D8E3238CA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826" y="4481672"/>
            <a:ext cx="7616414" cy="10352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02C0CD1D-626C-184C-A8B1-C380CFB5D7C9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4155" y="2331820"/>
            <a:ext cx="1423670" cy="102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C642BA35-D772-42CA-9AA6-702E5AF71E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5981" y="821272"/>
            <a:ext cx="5067300" cy="330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9185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112544E9-C63C-5B46-9ABE-434603648762}"/>
              </a:ext>
            </a:extLst>
          </p:cNvPr>
          <p:cNvSpPr txBox="1"/>
          <p:nvPr/>
        </p:nvSpPr>
        <p:spPr>
          <a:xfrm>
            <a:off x="255192" y="74431"/>
            <a:ext cx="691978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>
                <a:solidFill>
                  <a:schemeClr val="accent5">
                    <a:lumMod val="75000"/>
                  </a:schemeClr>
                </a:solidFill>
                <a:latin typeface="Helvetica" panose="020B0604020202030204" pitchFamily="34" charset="0"/>
              </a:rPr>
              <a:t>Selección de variables</a:t>
            </a:r>
          </a:p>
          <a:p>
            <a:r>
              <a:rPr lang="es-ES" sz="3200" b="1" dirty="0">
                <a:solidFill>
                  <a:schemeClr val="accent5">
                    <a:lumMod val="75000"/>
                  </a:schemeClr>
                </a:solidFill>
                <a:latin typeface="Helvetica" panose="020B0604020202030204" pitchFamily="34" charset="0"/>
              </a:rPr>
              <a:t> </a:t>
            </a:r>
          </a:p>
        </p:txBody>
      </p:sp>
      <p:pic>
        <p:nvPicPr>
          <p:cNvPr id="6" name="Imagen 5" descr="Imagen que contiene captura de pantalla, texto&#10;&#10;Descripción generada automáticamente">
            <a:extLst>
              <a:ext uri="{FF2B5EF4-FFF2-40B4-BE49-F238E27FC236}">
                <a16:creationId xmlns:a16="http://schemas.microsoft.com/office/drawing/2014/main" id="{0F139588-DD44-EB4C-BB38-25E8D1590D6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873026" y="1833783"/>
            <a:ext cx="5612130" cy="3208020"/>
          </a:xfrm>
          <a:prstGeom prst="rect">
            <a:avLst/>
          </a:prstGeom>
        </p:spPr>
      </p:pic>
      <p:sp>
        <p:nvSpPr>
          <p:cNvPr id="2" name="1 CuadroTexto"/>
          <p:cNvSpPr txBox="1"/>
          <p:nvPr/>
        </p:nvSpPr>
        <p:spPr>
          <a:xfrm>
            <a:off x="670560" y="868680"/>
            <a:ext cx="80467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Se utilizaron </a:t>
            </a:r>
            <a:r>
              <a:rPr lang="es-ES" sz="2000" b="1" dirty="0">
                <a:solidFill>
                  <a:schemeClr val="accent2"/>
                </a:solidFill>
              </a:rPr>
              <a:t>diferentes métodos </a:t>
            </a:r>
            <a:r>
              <a:rPr lang="es-ES" dirty="0"/>
              <a:t>para selección de variables y los resultados fueron muy </a:t>
            </a:r>
            <a:r>
              <a:rPr lang="es-ES" sz="2000" b="1" dirty="0">
                <a:solidFill>
                  <a:schemeClr val="accent2"/>
                </a:solidFill>
              </a:rPr>
              <a:t>similares</a:t>
            </a:r>
            <a:endParaRPr lang="es-CO" sz="20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612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97107475-E7C5-9C40-9A16-1888E4808B63}"/>
              </a:ext>
            </a:extLst>
          </p:cNvPr>
          <p:cNvSpPr txBox="1"/>
          <p:nvPr/>
        </p:nvSpPr>
        <p:spPr>
          <a:xfrm>
            <a:off x="255192" y="85064"/>
            <a:ext cx="69197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>
                <a:solidFill>
                  <a:schemeClr val="accent5">
                    <a:lumMod val="75000"/>
                  </a:schemeClr>
                </a:solidFill>
                <a:latin typeface="Helvetica" panose="020B0604020202030204" pitchFamily="34" charset="0"/>
              </a:rPr>
              <a:t>Selección de modelos</a:t>
            </a:r>
          </a:p>
        </p:txBody>
      </p:sp>
      <p:pic>
        <p:nvPicPr>
          <p:cNvPr id="3" name="Imagen 2" descr="Imagen que contiene texto, mapa&#10;&#10;Descripción generada automáticamente">
            <a:extLst>
              <a:ext uri="{FF2B5EF4-FFF2-40B4-BE49-F238E27FC236}">
                <a16:creationId xmlns:a16="http://schemas.microsoft.com/office/drawing/2014/main" id="{87B8F811-ADDC-FD4A-946E-6B5465BFE23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666240" y="924560"/>
            <a:ext cx="2946400" cy="2103120"/>
          </a:xfrm>
          <a:prstGeom prst="rect">
            <a:avLst/>
          </a:prstGeom>
        </p:spPr>
      </p:pic>
      <p:pic>
        <p:nvPicPr>
          <p:cNvPr id="4" name="Imagen 3" descr="Imagen que contiene texto, mapa&#10;&#10;Descripción generada automáticamente">
            <a:extLst>
              <a:ext uri="{FF2B5EF4-FFF2-40B4-BE49-F238E27FC236}">
                <a16:creationId xmlns:a16="http://schemas.microsoft.com/office/drawing/2014/main" id="{DF481C2A-5A93-DA43-86AA-EE7AC2B4FD0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689250" y="924560"/>
            <a:ext cx="2946399" cy="2103120"/>
          </a:xfrm>
          <a:prstGeom prst="rect">
            <a:avLst/>
          </a:prstGeom>
        </p:spPr>
      </p:pic>
      <p:pic>
        <p:nvPicPr>
          <p:cNvPr id="5" name="Imagen 4" descr="Imagen que contiene texto, mapa&#10;&#10;Descripción generada automáticamente">
            <a:extLst>
              <a:ext uri="{FF2B5EF4-FFF2-40B4-BE49-F238E27FC236}">
                <a16:creationId xmlns:a16="http://schemas.microsoft.com/office/drawing/2014/main" id="{7D6CEA77-D2E1-CA4C-B0A7-8771AEFF8AD7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666240" y="3279140"/>
            <a:ext cx="2946400" cy="2103120"/>
          </a:xfrm>
          <a:prstGeom prst="rect">
            <a:avLst/>
          </a:prstGeom>
        </p:spPr>
      </p:pic>
      <p:pic>
        <p:nvPicPr>
          <p:cNvPr id="6" name="Imagen 5" descr="Imagen que contiene texto, mapa&#10;&#10;Descripción generada automáticamente">
            <a:extLst>
              <a:ext uri="{FF2B5EF4-FFF2-40B4-BE49-F238E27FC236}">
                <a16:creationId xmlns:a16="http://schemas.microsoft.com/office/drawing/2014/main" id="{7F0567DE-941A-6C4D-B262-67AEE990608A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4785360" y="3208020"/>
            <a:ext cx="2850289" cy="2174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1734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438527" y="811316"/>
            <a:ext cx="691978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s-CO" b="1" dirty="0">
                <a:solidFill>
                  <a:schemeClr val="bg1">
                    <a:lumMod val="65000"/>
                  </a:schemeClr>
                </a:solidFill>
              </a:rPr>
              <a:t>Definición Del Problema Y Objetivo </a:t>
            </a:r>
          </a:p>
          <a:p>
            <a:pPr marL="342900" indent="-342900">
              <a:buFont typeface="+mj-lt"/>
              <a:buAutoNum type="arabicPeriod"/>
            </a:pPr>
            <a:endParaRPr lang="es-CO" b="1" dirty="0">
              <a:solidFill>
                <a:schemeClr val="bg1">
                  <a:lumMod val="65000"/>
                </a:schemeClr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s-CO" b="1" dirty="0">
                <a:solidFill>
                  <a:schemeClr val="bg1">
                    <a:lumMod val="65000"/>
                  </a:schemeClr>
                </a:solidFill>
              </a:rPr>
              <a:t>Fuente</a:t>
            </a:r>
          </a:p>
          <a:p>
            <a:pPr marL="342900" indent="-342900">
              <a:buFont typeface="+mj-lt"/>
              <a:buAutoNum type="arabicPeriod"/>
            </a:pPr>
            <a:endParaRPr lang="es-CO" dirty="0">
              <a:solidFill>
                <a:schemeClr val="bg1">
                  <a:lumMod val="65000"/>
                </a:schemeClr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s-ES" b="1" dirty="0">
                <a:solidFill>
                  <a:schemeClr val="bg1">
                    <a:lumMod val="65000"/>
                  </a:schemeClr>
                </a:solidFill>
              </a:rPr>
              <a:t>Metodología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CO" b="1" dirty="0">
                <a:solidFill>
                  <a:schemeClr val="bg1">
                    <a:lumMod val="65000"/>
                  </a:schemeClr>
                </a:solidFill>
              </a:rPr>
              <a:t>Análisis Descriptivo Y Diagnóstico De La Rotación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ES" b="1" dirty="0" err="1">
                <a:solidFill>
                  <a:schemeClr val="bg1">
                    <a:lumMod val="65000"/>
                  </a:schemeClr>
                </a:solidFill>
              </a:rPr>
              <a:t>Clusterización</a:t>
            </a:r>
            <a:endParaRPr lang="es-ES" b="1" dirty="0">
              <a:solidFill>
                <a:schemeClr val="bg1">
                  <a:lumMod val="65000"/>
                </a:schemeClr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ES" b="1" dirty="0">
                <a:solidFill>
                  <a:schemeClr val="bg1">
                    <a:lumMod val="65000"/>
                  </a:schemeClr>
                </a:solidFill>
              </a:rPr>
              <a:t>Análisis de supervivencia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ES" b="1" dirty="0">
                <a:solidFill>
                  <a:schemeClr val="bg1">
                    <a:lumMod val="65000"/>
                  </a:schemeClr>
                </a:solidFill>
              </a:rPr>
              <a:t>Modelos predictivos</a:t>
            </a:r>
          </a:p>
          <a:p>
            <a:pPr marL="342900" indent="-342900">
              <a:buFont typeface="+mj-lt"/>
              <a:buAutoNum type="arabicPeriod"/>
            </a:pPr>
            <a:endParaRPr lang="es-ES" b="1" dirty="0"/>
          </a:p>
          <a:p>
            <a:pPr marL="342900" indent="-342900">
              <a:buFont typeface="+mj-lt"/>
              <a:buAutoNum type="arabicPeriod"/>
            </a:pPr>
            <a:r>
              <a:rPr lang="es-ES" b="1" dirty="0"/>
              <a:t>Resultados</a:t>
            </a:r>
          </a:p>
          <a:p>
            <a:pPr marL="342900" indent="-342900">
              <a:buFont typeface="+mj-lt"/>
              <a:buAutoNum type="arabicPeriod"/>
            </a:pPr>
            <a:endParaRPr lang="es-ES" b="1" dirty="0"/>
          </a:p>
          <a:p>
            <a:pPr marL="342900" indent="-342900">
              <a:buFont typeface="+mj-lt"/>
              <a:buAutoNum type="arabicPeriod"/>
            </a:pPr>
            <a:r>
              <a:rPr lang="es-CO" b="1" dirty="0">
                <a:solidFill>
                  <a:schemeClr val="bg1">
                    <a:lumMod val="65000"/>
                  </a:schemeClr>
                </a:solidFill>
              </a:rPr>
              <a:t>Conclusiones</a:t>
            </a:r>
          </a:p>
          <a:p>
            <a:endParaRPr lang="es-CO" dirty="0"/>
          </a:p>
          <a:p>
            <a:endParaRPr lang="es-ES" b="1" dirty="0"/>
          </a:p>
          <a:p>
            <a:pPr marL="342900" indent="-342900">
              <a:buFont typeface="+mj-lt"/>
              <a:buAutoNum type="arabicPeriod"/>
            </a:pPr>
            <a:endParaRPr lang="es-ES" dirty="0">
              <a:solidFill>
                <a:schemeClr val="accent5">
                  <a:lumMod val="75000"/>
                </a:schemeClr>
              </a:solidFill>
              <a:latin typeface="Helvetica" panose="020B0604020202030204" pitchFamily="34" charset="0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254701" y="88321"/>
            <a:ext cx="69197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>
                <a:solidFill>
                  <a:schemeClr val="accent5">
                    <a:lumMod val="75000"/>
                  </a:schemeClr>
                </a:solidFill>
                <a:latin typeface="Helvetica" panose="020B0604020202030204" pitchFamily="34" charset="0"/>
              </a:rPr>
              <a:t>Contenido</a:t>
            </a:r>
          </a:p>
        </p:txBody>
      </p:sp>
    </p:spTree>
    <p:extLst>
      <p:ext uri="{BB962C8B-B14F-4D97-AF65-F5344CB8AC3E}">
        <p14:creationId xmlns:p14="http://schemas.microsoft.com/office/powerpoint/2010/main" val="34761409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4 Imagen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38" r="1923" b="12429"/>
          <a:stretch/>
        </p:blipFill>
        <p:spPr>
          <a:xfrm>
            <a:off x="4547408" y="386848"/>
            <a:ext cx="4748992" cy="4386869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69393031-34E1-5440-9C3C-7BB51A5303DD}"/>
              </a:ext>
            </a:extLst>
          </p:cNvPr>
          <p:cNvSpPr txBox="1"/>
          <p:nvPr/>
        </p:nvSpPr>
        <p:spPr>
          <a:xfrm>
            <a:off x="252583" y="94461"/>
            <a:ext cx="69197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>
                <a:solidFill>
                  <a:schemeClr val="accent5">
                    <a:lumMod val="75000"/>
                  </a:schemeClr>
                </a:solidFill>
                <a:latin typeface="Helvetica" panose="020B0604020202030204" pitchFamily="34" charset="0"/>
              </a:rPr>
              <a:t>Resultados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4520A325-8759-BE48-8918-F3D1750B701B}"/>
              </a:ext>
            </a:extLst>
          </p:cNvPr>
          <p:cNvSpPr txBox="1"/>
          <p:nvPr/>
        </p:nvSpPr>
        <p:spPr>
          <a:xfrm>
            <a:off x="252583" y="865594"/>
            <a:ext cx="446193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dirty="0"/>
              <a:t>La rotación de personal para la empresa Konecta, es un indicador que se </a:t>
            </a:r>
            <a:r>
              <a:rPr lang="es-CO" b="1" dirty="0">
                <a:solidFill>
                  <a:schemeClr val="accent2"/>
                </a:solidFill>
              </a:rPr>
              <a:t>afecta </a:t>
            </a:r>
            <a:r>
              <a:rPr lang="es-CO" dirty="0"/>
              <a:t>de gran manera, no solo por lo que representa en </a:t>
            </a:r>
            <a:r>
              <a:rPr lang="es-CO" b="1" dirty="0">
                <a:solidFill>
                  <a:schemeClr val="accent2"/>
                </a:solidFill>
              </a:rPr>
              <a:t>costos</a:t>
            </a:r>
            <a:r>
              <a:rPr lang="es-CO" dirty="0"/>
              <a:t> sino por la experiencia y </a:t>
            </a:r>
            <a:r>
              <a:rPr lang="es-CO" b="1" dirty="0">
                <a:solidFill>
                  <a:schemeClr val="accent2"/>
                </a:solidFill>
              </a:rPr>
              <a:t>conocimiento</a:t>
            </a:r>
            <a:r>
              <a:rPr lang="es-CO" dirty="0"/>
              <a:t> de </a:t>
            </a:r>
            <a:r>
              <a:rPr lang="es-CO" b="1" dirty="0">
                <a:solidFill>
                  <a:schemeClr val="accent2"/>
                </a:solidFill>
              </a:rPr>
              <a:t>su personal </a:t>
            </a:r>
            <a:r>
              <a:rPr lang="es-CO" dirty="0"/>
              <a:t>que sale de ella. Variables tales como las analizadas en este documento  (</a:t>
            </a:r>
            <a:r>
              <a:rPr lang="es-CO" b="1" dirty="0">
                <a:solidFill>
                  <a:schemeClr val="accent2"/>
                </a:solidFill>
              </a:rPr>
              <a:t>salario básico, pago variable, turnos, relacionamiento con sus líderes, edades, adherencia</a:t>
            </a:r>
            <a:r>
              <a:rPr lang="es-CO" dirty="0"/>
              <a:t>) deben estar constantemente controladas, para que el personal de la compañía se sienta parte  fundamental de la compañía y se encuentren motivados para realizar sus funciones. </a:t>
            </a:r>
          </a:p>
          <a:p>
            <a:pPr algn="just"/>
            <a:endParaRPr lang="es-CO" dirty="0"/>
          </a:p>
          <a:p>
            <a:pPr algn="just"/>
            <a:endParaRPr lang="es-ES_tradnl" dirty="0"/>
          </a:p>
        </p:txBody>
      </p:sp>
      <p:sp>
        <p:nvSpPr>
          <p:cNvPr id="6" name="5 Rectángulo"/>
          <p:cNvSpPr/>
          <p:nvPr/>
        </p:nvSpPr>
        <p:spPr>
          <a:xfrm rot="572305">
            <a:off x="5698456" y="1639785"/>
            <a:ext cx="2710749" cy="27084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CO" dirty="0"/>
              <a:t>Una alta </a:t>
            </a:r>
            <a:r>
              <a:rPr lang="es-CO" sz="2000" b="1" dirty="0">
                <a:solidFill>
                  <a:schemeClr val="accent2"/>
                </a:solidFill>
              </a:rPr>
              <a:t>probabilidad de retiro </a:t>
            </a:r>
            <a:r>
              <a:rPr lang="es-CO" dirty="0"/>
              <a:t>se presenta al estar por </a:t>
            </a:r>
            <a:r>
              <a:rPr lang="es-CO" sz="2000" b="1" dirty="0">
                <a:solidFill>
                  <a:schemeClr val="accent2"/>
                </a:solidFill>
              </a:rPr>
              <a:t>debajo del salario </a:t>
            </a:r>
            <a:r>
              <a:rPr lang="es-CO" sz="2000" b="1">
                <a:solidFill>
                  <a:schemeClr val="accent2"/>
                </a:solidFill>
              </a:rPr>
              <a:t>mínimo</a:t>
            </a:r>
            <a:r>
              <a:rPr lang="es-CO"/>
              <a:t>, cuando </a:t>
            </a:r>
            <a:r>
              <a:rPr lang="es-CO" dirty="0"/>
              <a:t>presentan bajos niveles de adherencia y cuando son asesores que tienen su primera experiencia laboral.</a:t>
            </a:r>
          </a:p>
        </p:txBody>
      </p:sp>
    </p:spTree>
    <p:extLst>
      <p:ext uri="{BB962C8B-B14F-4D97-AF65-F5344CB8AC3E}">
        <p14:creationId xmlns:p14="http://schemas.microsoft.com/office/powerpoint/2010/main" val="35100024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438527" y="811316"/>
            <a:ext cx="691978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s-CO" b="1" dirty="0">
                <a:solidFill>
                  <a:schemeClr val="bg1">
                    <a:lumMod val="65000"/>
                  </a:schemeClr>
                </a:solidFill>
              </a:rPr>
              <a:t>Definición Del Problema Y Objetivo </a:t>
            </a:r>
          </a:p>
          <a:p>
            <a:pPr marL="342900" indent="-342900">
              <a:buFont typeface="+mj-lt"/>
              <a:buAutoNum type="arabicPeriod"/>
            </a:pPr>
            <a:endParaRPr lang="es-CO" b="1" dirty="0">
              <a:solidFill>
                <a:schemeClr val="bg1">
                  <a:lumMod val="65000"/>
                </a:schemeClr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s-CO" b="1" dirty="0">
                <a:solidFill>
                  <a:schemeClr val="bg1">
                    <a:lumMod val="65000"/>
                  </a:schemeClr>
                </a:solidFill>
              </a:rPr>
              <a:t>Fuente</a:t>
            </a:r>
          </a:p>
          <a:p>
            <a:pPr marL="342900" indent="-342900">
              <a:buFont typeface="+mj-lt"/>
              <a:buAutoNum type="arabicPeriod"/>
            </a:pPr>
            <a:endParaRPr lang="es-CO" dirty="0">
              <a:solidFill>
                <a:schemeClr val="bg1">
                  <a:lumMod val="65000"/>
                </a:schemeClr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s-ES" b="1" dirty="0">
                <a:solidFill>
                  <a:schemeClr val="bg1">
                    <a:lumMod val="65000"/>
                  </a:schemeClr>
                </a:solidFill>
              </a:rPr>
              <a:t>Metodología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CO" b="1" dirty="0">
                <a:solidFill>
                  <a:schemeClr val="bg1">
                    <a:lumMod val="65000"/>
                  </a:schemeClr>
                </a:solidFill>
              </a:rPr>
              <a:t>Análisis Descriptivo Y Diagnóstico De La Rotación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ES" b="1" dirty="0" err="1">
                <a:solidFill>
                  <a:schemeClr val="bg1">
                    <a:lumMod val="65000"/>
                  </a:schemeClr>
                </a:solidFill>
              </a:rPr>
              <a:t>Clusterización</a:t>
            </a:r>
            <a:endParaRPr lang="es-ES" b="1" dirty="0">
              <a:solidFill>
                <a:schemeClr val="bg1">
                  <a:lumMod val="65000"/>
                </a:schemeClr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ES" b="1" dirty="0">
                <a:solidFill>
                  <a:schemeClr val="bg1">
                    <a:lumMod val="65000"/>
                  </a:schemeClr>
                </a:solidFill>
              </a:rPr>
              <a:t>Análisis de supervivencia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ES" b="1" dirty="0">
                <a:solidFill>
                  <a:schemeClr val="bg1">
                    <a:lumMod val="65000"/>
                  </a:schemeClr>
                </a:solidFill>
              </a:rPr>
              <a:t>Modelos predictivos</a:t>
            </a:r>
          </a:p>
          <a:p>
            <a:pPr marL="342900" indent="-342900">
              <a:buFont typeface="+mj-lt"/>
              <a:buAutoNum type="arabicPeriod"/>
            </a:pPr>
            <a:endParaRPr lang="es-ES" b="1" dirty="0">
              <a:solidFill>
                <a:schemeClr val="bg1">
                  <a:lumMod val="65000"/>
                </a:schemeClr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s-ES" b="1" dirty="0">
                <a:solidFill>
                  <a:schemeClr val="bg1">
                    <a:lumMod val="65000"/>
                  </a:schemeClr>
                </a:solidFill>
              </a:rPr>
              <a:t>Resultados</a:t>
            </a:r>
          </a:p>
          <a:p>
            <a:pPr marL="342900" indent="-342900">
              <a:buFont typeface="+mj-lt"/>
              <a:buAutoNum type="arabicPeriod"/>
            </a:pPr>
            <a:endParaRPr lang="es-ES" b="1" dirty="0"/>
          </a:p>
          <a:p>
            <a:pPr marL="342900" indent="-342900">
              <a:buFont typeface="+mj-lt"/>
              <a:buAutoNum type="arabicPeriod"/>
            </a:pPr>
            <a:r>
              <a:rPr lang="es-CO" b="1" dirty="0"/>
              <a:t>Conclusiones</a:t>
            </a:r>
          </a:p>
          <a:p>
            <a:endParaRPr lang="es-CO" dirty="0"/>
          </a:p>
          <a:p>
            <a:endParaRPr lang="es-ES" b="1" dirty="0"/>
          </a:p>
          <a:p>
            <a:pPr marL="342900" indent="-342900">
              <a:buFont typeface="+mj-lt"/>
              <a:buAutoNum type="arabicPeriod"/>
            </a:pPr>
            <a:endParaRPr lang="es-ES" dirty="0">
              <a:solidFill>
                <a:schemeClr val="accent5">
                  <a:lumMod val="75000"/>
                </a:schemeClr>
              </a:solidFill>
              <a:latin typeface="Helvetica" panose="020B0604020202030204" pitchFamily="34" charset="0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254702" y="77679"/>
            <a:ext cx="69197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>
                <a:solidFill>
                  <a:schemeClr val="accent5">
                    <a:lumMod val="75000"/>
                  </a:schemeClr>
                </a:solidFill>
                <a:latin typeface="Helvetica" panose="020B0604020202030204" pitchFamily="34" charset="0"/>
              </a:rPr>
              <a:t>Contenido</a:t>
            </a:r>
          </a:p>
        </p:txBody>
      </p:sp>
    </p:spTree>
    <p:extLst>
      <p:ext uri="{BB962C8B-B14F-4D97-AF65-F5344CB8AC3E}">
        <p14:creationId xmlns:p14="http://schemas.microsoft.com/office/powerpoint/2010/main" val="21538533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268399" y="811316"/>
            <a:ext cx="691978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s-CO" b="1" dirty="0"/>
              <a:t>Definición Del Problema Y Objetivo </a:t>
            </a:r>
          </a:p>
          <a:p>
            <a:pPr marL="342900" indent="-342900">
              <a:buFont typeface="+mj-lt"/>
              <a:buAutoNum type="arabicPeriod"/>
            </a:pPr>
            <a:endParaRPr lang="es-CO" b="1" dirty="0"/>
          </a:p>
          <a:p>
            <a:pPr marL="342900" indent="-342900">
              <a:buFont typeface="+mj-lt"/>
              <a:buAutoNum type="arabicPeriod"/>
            </a:pPr>
            <a:r>
              <a:rPr lang="es-CO" b="1" dirty="0"/>
              <a:t>Base de datos</a:t>
            </a:r>
          </a:p>
          <a:p>
            <a:pPr marL="342900" indent="-342900">
              <a:buFont typeface="+mj-lt"/>
              <a:buAutoNum type="arabicPeriod"/>
            </a:pPr>
            <a:endParaRPr lang="es-CO" dirty="0"/>
          </a:p>
          <a:p>
            <a:pPr marL="342900" indent="-342900">
              <a:buFont typeface="+mj-lt"/>
              <a:buAutoNum type="arabicPeriod"/>
            </a:pPr>
            <a:r>
              <a:rPr lang="es-ES" b="1" dirty="0"/>
              <a:t>Metodología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CO" b="1" dirty="0"/>
              <a:t>Análisis Descriptivo Y Diagnóstico De La Rotación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ES" b="1" dirty="0" err="1"/>
              <a:t>Clusterización</a:t>
            </a:r>
            <a:endParaRPr lang="es-ES" b="1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ES" b="1" dirty="0"/>
              <a:t>Análisis de supervivencia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ES" b="1" dirty="0"/>
              <a:t>Modelos predictivos</a:t>
            </a:r>
          </a:p>
          <a:p>
            <a:pPr marL="342900" indent="-342900">
              <a:buFont typeface="+mj-lt"/>
              <a:buAutoNum type="arabicPeriod"/>
            </a:pPr>
            <a:endParaRPr lang="es-ES" b="1" dirty="0"/>
          </a:p>
          <a:p>
            <a:pPr marL="342900" indent="-342900">
              <a:buFont typeface="+mj-lt"/>
              <a:buAutoNum type="arabicPeriod"/>
            </a:pPr>
            <a:r>
              <a:rPr lang="es-ES" b="1" dirty="0"/>
              <a:t>Resultados</a:t>
            </a:r>
          </a:p>
          <a:p>
            <a:pPr marL="342900" indent="-342900">
              <a:buFont typeface="+mj-lt"/>
              <a:buAutoNum type="arabicPeriod"/>
            </a:pPr>
            <a:endParaRPr lang="es-ES" b="1" dirty="0"/>
          </a:p>
          <a:p>
            <a:pPr marL="342900" indent="-342900">
              <a:buFont typeface="+mj-lt"/>
              <a:buAutoNum type="arabicPeriod"/>
            </a:pPr>
            <a:r>
              <a:rPr lang="es-CO" b="1" dirty="0"/>
              <a:t>Conclusiones</a:t>
            </a:r>
          </a:p>
          <a:p>
            <a:endParaRPr lang="es-CO" dirty="0"/>
          </a:p>
          <a:p>
            <a:endParaRPr lang="es-ES" b="1" dirty="0"/>
          </a:p>
          <a:p>
            <a:pPr marL="342900" indent="-342900">
              <a:buFont typeface="+mj-lt"/>
              <a:buAutoNum type="arabicPeriod"/>
            </a:pPr>
            <a:endParaRPr lang="es-ES" dirty="0">
              <a:solidFill>
                <a:schemeClr val="accent5">
                  <a:lumMod val="75000"/>
                </a:schemeClr>
              </a:solidFill>
              <a:latin typeface="Helvetica" panose="020B0604020202030204" pitchFamily="34" charset="0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254702" y="88312"/>
            <a:ext cx="69197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>
                <a:solidFill>
                  <a:schemeClr val="accent5">
                    <a:lumMod val="75000"/>
                  </a:schemeClr>
                </a:solidFill>
                <a:latin typeface="Helvetica" panose="020B0604020202030204" pitchFamily="34" charset="0"/>
              </a:rPr>
              <a:t>Contenido</a:t>
            </a:r>
          </a:p>
        </p:txBody>
      </p:sp>
    </p:spTree>
    <p:extLst>
      <p:ext uri="{BB962C8B-B14F-4D97-AF65-F5344CB8AC3E}">
        <p14:creationId xmlns:p14="http://schemas.microsoft.com/office/powerpoint/2010/main" val="4342299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0742EE97-69B5-B845-9E79-835F07F39F63}"/>
              </a:ext>
            </a:extLst>
          </p:cNvPr>
          <p:cNvSpPr txBox="1"/>
          <p:nvPr/>
        </p:nvSpPr>
        <p:spPr>
          <a:xfrm>
            <a:off x="88786" y="894080"/>
            <a:ext cx="8966429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O" dirty="0"/>
              <a:t>Al segmentar los datos en tres clusters con la técnica Kmeans, se permite identificar </a:t>
            </a:r>
          </a:p>
          <a:p>
            <a:pPr algn="just"/>
            <a:r>
              <a:rPr lang="es-CO" dirty="0"/>
              <a:t>dos grupos los cuales son objetivos para la organización, dichos grupos son el uno </a:t>
            </a:r>
          </a:p>
          <a:p>
            <a:pPr algn="just"/>
            <a:r>
              <a:rPr lang="es-CO" dirty="0"/>
              <a:t>y el dos, donde el primero el abandono de empleados esta entre cero y cinco meses </a:t>
            </a:r>
          </a:p>
          <a:p>
            <a:pPr algn="just"/>
            <a:r>
              <a:rPr lang="es-CO" dirty="0"/>
              <a:t>y en el grupo dos están los empleados que se retiran entre los cero y quince meses.</a:t>
            </a:r>
          </a:p>
          <a:p>
            <a:pPr algn="just"/>
            <a:endParaRPr lang="es-CO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O" dirty="0"/>
              <a:t>Al identificar las medidas de cada uno de los grupos de retiro de los empleados, se pueden</a:t>
            </a:r>
          </a:p>
          <a:p>
            <a:pPr algn="just"/>
            <a:r>
              <a:rPr lang="es-CO" dirty="0"/>
              <a:t> ejecutar acciones sobre estas, con el fin de mejorarlas y así disminuir la rotación temprana </a:t>
            </a:r>
          </a:p>
          <a:p>
            <a:pPr algn="just"/>
            <a:r>
              <a:rPr lang="es-CO" dirty="0"/>
              <a:t>en la organización.</a:t>
            </a:r>
          </a:p>
          <a:p>
            <a:pPr algn="just"/>
            <a:endParaRPr lang="es-CO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O" dirty="0"/>
              <a:t>Luego de realizar todo el análisis, correr diferentes modelos, con los diferentes conjuntos</a:t>
            </a:r>
          </a:p>
          <a:p>
            <a:pPr algn="just"/>
            <a:r>
              <a:rPr lang="es-CO" dirty="0"/>
              <a:t> de variables seleccionadas, se observa que el modelo recomendado para predecir</a:t>
            </a:r>
          </a:p>
          <a:p>
            <a:pPr algn="just"/>
            <a:r>
              <a:rPr lang="es-CO" dirty="0"/>
              <a:t> la variable ‘yL’ es la regresión logística con la bd1, ya que se obtiene un nivel del AUC</a:t>
            </a:r>
          </a:p>
          <a:p>
            <a:pPr algn="just"/>
            <a:r>
              <a:rPr lang="es-CO" dirty="0"/>
              <a:t> promedio el 0.7 y el mejor valor de la métrica Recall con respecto a los demás modelos.</a:t>
            </a:r>
          </a:p>
          <a:p>
            <a:pPr algn="just"/>
            <a:endParaRPr lang="es-CO" dirty="0"/>
          </a:p>
          <a:p>
            <a:pPr algn="just"/>
            <a:endParaRPr lang="es-CO" dirty="0"/>
          </a:p>
          <a:p>
            <a:pPr algn="just"/>
            <a:endParaRPr lang="es-ES_tradnl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31B3EFF8-BA1F-C043-86AA-310AF2BE78DF}"/>
              </a:ext>
            </a:extLst>
          </p:cNvPr>
          <p:cNvSpPr txBox="1"/>
          <p:nvPr/>
        </p:nvSpPr>
        <p:spPr>
          <a:xfrm>
            <a:off x="259905" y="95697"/>
            <a:ext cx="69197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>
                <a:solidFill>
                  <a:schemeClr val="accent5">
                    <a:lumMod val="75000"/>
                  </a:schemeClr>
                </a:solidFill>
                <a:latin typeface="Helvetica" panose="020B0604020202030204" pitchFamily="34" charset="0"/>
              </a:rPr>
              <a:t>Conclusiones</a:t>
            </a:r>
          </a:p>
        </p:txBody>
      </p:sp>
    </p:spTree>
    <p:extLst>
      <p:ext uri="{BB962C8B-B14F-4D97-AF65-F5344CB8AC3E}">
        <p14:creationId xmlns:p14="http://schemas.microsoft.com/office/powerpoint/2010/main" val="38006033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9502349D-8E7B-B14A-98AA-4341E1A7286D}"/>
              </a:ext>
            </a:extLst>
          </p:cNvPr>
          <p:cNvSpPr txBox="1"/>
          <p:nvPr/>
        </p:nvSpPr>
        <p:spPr>
          <a:xfrm>
            <a:off x="3088933" y="2103120"/>
            <a:ext cx="301941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6600" b="1" dirty="0">
                <a:solidFill>
                  <a:schemeClr val="accent2"/>
                </a:solidFill>
              </a:rPr>
              <a:t>Gracias!</a:t>
            </a:r>
          </a:p>
        </p:txBody>
      </p:sp>
    </p:spTree>
    <p:extLst>
      <p:ext uri="{BB962C8B-B14F-4D97-AF65-F5344CB8AC3E}">
        <p14:creationId xmlns:p14="http://schemas.microsoft.com/office/powerpoint/2010/main" val="9203587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275967" y="1167182"/>
            <a:ext cx="691978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s-CO" b="1" dirty="0"/>
              <a:t>Definición Del Problema Y Objetivo </a:t>
            </a:r>
          </a:p>
          <a:p>
            <a:pPr marL="342900" indent="-342900">
              <a:buFont typeface="+mj-lt"/>
              <a:buAutoNum type="arabicPeriod"/>
            </a:pPr>
            <a:endParaRPr lang="es-CO" b="1" dirty="0"/>
          </a:p>
          <a:p>
            <a:pPr marL="342900" indent="-342900">
              <a:buFont typeface="+mj-lt"/>
              <a:buAutoNum type="arabicPeriod"/>
            </a:pPr>
            <a:r>
              <a:rPr lang="es-CO" b="1" dirty="0">
                <a:solidFill>
                  <a:schemeClr val="bg1">
                    <a:lumMod val="75000"/>
                  </a:schemeClr>
                </a:solidFill>
              </a:rPr>
              <a:t>Base de datos</a:t>
            </a:r>
          </a:p>
          <a:p>
            <a:pPr marL="342900" indent="-342900">
              <a:buFont typeface="+mj-lt"/>
              <a:buAutoNum type="arabicPeriod"/>
            </a:pPr>
            <a:endParaRPr lang="es-CO" dirty="0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s-CO" b="1" dirty="0">
                <a:solidFill>
                  <a:schemeClr val="bg1">
                    <a:lumMod val="75000"/>
                  </a:schemeClr>
                </a:solidFill>
              </a:rPr>
              <a:t>Análisis Descriptivo Y Diagnóstico De La Rotación</a:t>
            </a:r>
          </a:p>
          <a:p>
            <a:pPr marL="342900" indent="-342900">
              <a:buFont typeface="+mj-lt"/>
              <a:buAutoNum type="arabicPeriod"/>
            </a:pPr>
            <a:endParaRPr lang="es-CO" dirty="0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s-ES" b="1" dirty="0">
                <a:solidFill>
                  <a:schemeClr val="bg1">
                    <a:lumMod val="75000"/>
                  </a:schemeClr>
                </a:solidFill>
              </a:rPr>
              <a:t>Metodología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ES" b="1" dirty="0" err="1">
                <a:solidFill>
                  <a:schemeClr val="bg1">
                    <a:lumMod val="75000"/>
                  </a:schemeClr>
                </a:solidFill>
              </a:rPr>
              <a:t>Clusterización</a:t>
            </a:r>
            <a:endParaRPr lang="es-ES" b="1" dirty="0">
              <a:solidFill>
                <a:schemeClr val="bg1">
                  <a:lumMod val="75000"/>
                </a:schemeClr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ES" b="1" dirty="0">
                <a:solidFill>
                  <a:schemeClr val="bg1">
                    <a:lumMod val="75000"/>
                  </a:schemeClr>
                </a:solidFill>
              </a:rPr>
              <a:t>Modelos predictivos</a:t>
            </a:r>
          </a:p>
          <a:p>
            <a:pPr marL="342900" indent="-342900">
              <a:buFont typeface="+mj-lt"/>
              <a:buAutoNum type="arabicPeriod"/>
            </a:pPr>
            <a:endParaRPr lang="es-ES" b="1" dirty="0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s-ES" b="1" dirty="0">
                <a:solidFill>
                  <a:schemeClr val="bg1">
                    <a:lumMod val="75000"/>
                  </a:schemeClr>
                </a:solidFill>
              </a:rPr>
              <a:t>Resultados</a:t>
            </a:r>
          </a:p>
          <a:p>
            <a:pPr marL="342900" indent="-342900">
              <a:buFont typeface="+mj-lt"/>
              <a:buAutoNum type="arabicPeriod"/>
            </a:pPr>
            <a:endParaRPr lang="es-ES" b="1" dirty="0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s-CO" b="1" dirty="0">
                <a:solidFill>
                  <a:schemeClr val="bg1">
                    <a:lumMod val="75000"/>
                  </a:schemeClr>
                </a:solidFill>
              </a:rPr>
              <a:t>Conclusiones</a:t>
            </a:r>
          </a:p>
          <a:p>
            <a:endParaRPr lang="es-CO" dirty="0"/>
          </a:p>
          <a:p>
            <a:endParaRPr lang="es-ES" b="1" dirty="0"/>
          </a:p>
          <a:p>
            <a:pPr marL="342900" indent="-342900">
              <a:buFont typeface="+mj-lt"/>
              <a:buAutoNum type="arabicPeriod"/>
            </a:pPr>
            <a:endParaRPr lang="es-ES" dirty="0">
              <a:solidFill>
                <a:schemeClr val="accent5">
                  <a:lumMod val="75000"/>
                </a:schemeClr>
              </a:solidFill>
              <a:latin typeface="Helvetica" panose="020B0604020202030204" pitchFamily="34" charset="0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265335" y="98945"/>
            <a:ext cx="69197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>
                <a:solidFill>
                  <a:schemeClr val="accent5">
                    <a:lumMod val="75000"/>
                  </a:schemeClr>
                </a:solidFill>
                <a:latin typeface="Helvetica" panose="020B0604020202030204" pitchFamily="34" charset="0"/>
              </a:rPr>
              <a:t>Contenido</a:t>
            </a:r>
          </a:p>
        </p:txBody>
      </p:sp>
    </p:spTree>
    <p:extLst>
      <p:ext uri="{BB962C8B-B14F-4D97-AF65-F5344CB8AC3E}">
        <p14:creationId xmlns:p14="http://schemas.microsoft.com/office/powerpoint/2010/main" val="33495815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Elipse"/>
          <p:cNvSpPr/>
          <p:nvPr/>
        </p:nvSpPr>
        <p:spPr>
          <a:xfrm>
            <a:off x="2059870" y="518928"/>
            <a:ext cx="5598229" cy="5264652"/>
          </a:xfrm>
          <a:prstGeom prst="ellipse">
            <a:avLst/>
          </a:prstGeom>
          <a:solidFill>
            <a:srgbClr val="EFE6E1"/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" name="CuadroTexto 3"/>
          <p:cNvSpPr txBox="1"/>
          <p:nvPr/>
        </p:nvSpPr>
        <p:spPr>
          <a:xfrm>
            <a:off x="2941320" y="1272540"/>
            <a:ext cx="3963634" cy="3093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dirty="0"/>
              <a:t>Realizar un </a:t>
            </a:r>
            <a:r>
              <a:rPr lang="es-CO" b="1" dirty="0">
                <a:solidFill>
                  <a:schemeClr val="accent2"/>
                </a:solidFill>
              </a:rPr>
              <a:t>análisis</a:t>
            </a:r>
            <a:r>
              <a:rPr lang="es-CO" dirty="0">
                <a:solidFill>
                  <a:schemeClr val="accent2"/>
                </a:solidFill>
              </a:rPr>
              <a:t> </a:t>
            </a:r>
            <a:r>
              <a:rPr lang="es-CO" dirty="0"/>
              <a:t>de </a:t>
            </a:r>
            <a:r>
              <a:rPr lang="es-CO" b="1" dirty="0">
                <a:solidFill>
                  <a:schemeClr val="accent2"/>
                </a:solidFill>
              </a:rPr>
              <a:t>rotación</a:t>
            </a:r>
            <a:r>
              <a:rPr lang="es-CO" dirty="0">
                <a:solidFill>
                  <a:schemeClr val="accent2"/>
                </a:solidFill>
              </a:rPr>
              <a:t> </a:t>
            </a:r>
            <a:r>
              <a:rPr lang="es-CO" dirty="0"/>
              <a:t>para un servicio de Konecta con el fin de poder </a:t>
            </a:r>
            <a:r>
              <a:rPr lang="es-CO" b="1" dirty="0">
                <a:solidFill>
                  <a:schemeClr val="accent2"/>
                </a:solidFill>
              </a:rPr>
              <a:t>identificar</a:t>
            </a:r>
            <a:r>
              <a:rPr lang="es-CO" dirty="0">
                <a:solidFill>
                  <a:schemeClr val="accent2"/>
                </a:solidFill>
              </a:rPr>
              <a:t> </a:t>
            </a:r>
            <a:r>
              <a:rPr lang="es-CO" dirty="0"/>
              <a:t>sus </a:t>
            </a:r>
            <a:r>
              <a:rPr lang="es-CO" b="1" dirty="0">
                <a:solidFill>
                  <a:schemeClr val="accent2"/>
                </a:solidFill>
              </a:rPr>
              <a:t>causas</a:t>
            </a:r>
            <a:r>
              <a:rPr lang="es-CO" dirty="0">
                <a:solidFill>
                  <a:schemeClr val="accent2"/>
                </a:solidFill>
              </a:rPr>
              <a:t> </a:t>
            </a:r>
            <a:r>
              <a:rPr lang="es-CO" dirty="0"/>
              <a:t>y predecir la </a:t>
            </a:r>
            <a:r>
              <a:rPr lang="es-CO" b="1" dirty="0">
                <a:solidFill>
                  <a:schemeClr val="accent2"/>
                </a:solidFill>
              </a:rPr>
              <a:t>probabilidad</a:t>
            </a:r>
            <a:r>
              <a:rPr lang="es-CO" dirty="0">
                <a:solidFill>
                  <a:schemeClr val="accent2"/>
                </a:solidFill>
              </a:rPr>
              <a:t> </a:t>
            </a:r>
            <a:r>
              <a:rPr lang="es-CO" dirty="0"/>
              <a:t>de </a:t>
            </a:r>
            <a:r>
              <a:rPr lang="es-CO" b="1" dirty="0">
                <a:solidFill>
                  <a:schemeClr val="accent2"/>
                </a:solidFill>
              </a:rPr>
              <a:t>retiro</a:t>
            </a:r>
            <a:r>
              <a:rPr lang="es-CO" dirty="0">
                <a:solidFill>
                  <a:schemeClr val="accent2"/>
                </a:solidFill>
              </a:rPr>
              <a:t> </a:t>
            </a:r>
            <a:r>
              <a:rPr lang="es-CO" dirty="0"/>
              <a:t>de los agentes de tal forma que se puedan tomar acciones preventivas para </a:t>
            </a:r>
            <a:r>
              <a:rPr lang="es-CO" b="1" dirty="0">
                <a:solidFill>
                  <a:schemeClr val="accent2"/>
                </a:solidFill>
              </a:rPr>
              <a:t>mitigar</a:t>
            </a:r>
            <a:r>
              <a:rPr lang="es-CO" dirty="0">
                <a:solidFill>
                  <a:schemeClr val="accent2"/>
                </a:solidFill>
              </a:rPr>
              <a:t> </a:t>
            </a:r>
            <a:r>
              <a:rPr lang="es-CO" dirty="0"/>
              <a:t>los </a:t>
            </a:r>
            <a:r>
              <a:rPr lang="es-CO" b="1" dirty="0">
                <a:solidFill>
                  <a:schemeClr val="accent2"/>
                </a:solidFill>
              </a:rPr>
              <a:t>efectos</a:t>
            </a:r>
            <a:r>
              <a:rPr lang="es-CO" dirty="0">
                <a:solidFill>
                  <a:schemeClr val="accent2"/>
                </a:solidFill>
              </a:rPr>
              <a:t> </a:t>
            </a:r>
            <a:r>
              <a:rPr lang="es-CO" dirty="0"/>
              <a:t>que ésta genera en calidad y costos en los procesos de selección y capacitación de personal nuevo.</a:t>
            </a:r>
          </a:p>
          <a:p>
            <a:pPr algn="just"/>
            <a:endParaRPr lang="es-CO" sz="1100" dirty="0"/>
          </a:p>
          <a:p>
            <a:pPr algn="just"/>
            <a:endParaRPr lang="es-CO" sz="1100" dirty="0"/>
          </a:p>
          <a:p>
            <a:endParaRPr lang="es-ES" sz="1100" dirty="0">
              <a:solidFill>
                <a:schemeClr val="accent5">
                  <a:lumMod val="75000"/>
                </a:schemeClr>
              </a:solidFill>
              <a:latin typeface="Helvetica" panose="020B0604020202030204" pitchFamily="34" charset="0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265335" y="88312"/>
            <a:ext cx="69197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>
                <a:solidFill>
                  <a:schemeClr val="accent5">
                    <a:lumMod val="75000"/>
                  </a:schemeClr>
                </a:solidFill>
                <a:latin typeface="Helvetica" panose="020B0604020202030204" pitchFamily="34" charset="0"/>
              </a:rPr>
              <a:t>Objetivo</a:t>
            </a:r>
          </a:p>
        </p:txBody>
      </p:sp>
      <p:pic>
        <p:nvPicPr>
          <p:cNvPr id="3" name="2 Imagen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099" b="99012" l="4250" r="100000">
                        <a14:foregroundMark x1="61000" y1="48889" x2="61000" y2="48889"/>
                        <a14:foregroundMark x1="87083" y1="40247" x2="87083" y2="40247"/>
                        <a14:foregroundMark x1="84750" y1="65185" x2="84750" y2="65185"/>
                        <a14:foregroundMark x1="88667" y1="64568" x2="88667" y2="64568"/>
                        <a14:foregroundMark x1="69417" y1="22099" x2="69417" y2="22099"/>
                        <a14:foregroundMark x1="45500" y1="89506" x2="45500" y2="895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7882" y="3695944"/>
            <a:ext cx="2682204" cy="1810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0855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254701" y="1167182"/>
            <a:ext cx="691978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s-CO" b="1" dirty="0">
                <a:solidFill>
                  <a:schemeClr val="bg1">
                    <a:lumMod val="75000"/>
                  </a:schemeClr>
                </a:solidFill>
              </a:rPr>
              <a:t>Definición Del Problema Y Objetivo </a:t>
            </a:r>
          </a:p>
          <a:p>
            <a:pPr marL="342900" indent="-342900">
              <a:buFont typeface="+mj-lt"/>
              <a:buAutoNum type="arabicPeriod"/>
            </a:pPr>
            <a:endParaRPr lang="es-CO" b="1" dirty="0"/>
          </a:p>
          <a:p>
            <a:pPr marL="342900" indent="-342900">
              <a:buFont typeface="+mj-lt"/>
              <a:buAutoNum type="arabicPeriod"/>
            </a:pPr>
            <a:r>
              <a:rPr lang="es-CO" b="1" dirty="0"/>
              <a:t>Base de datos</a:t>
            </a:r>
          </a:p>
          <a:p>
            <a:pPr marL="342900" indent="-342900">
              <a:buFont typeface="+mj-lt"/>
              <a:buAutoNum type="arabicPeriod"/>
            </a:pPr>
            <a:endParaRPr lang="es-CO" dirty="0"/>
          </a:p>
          <a:p>
            <a:pPr marL="342900" indent="-342900">
              <a:buFont typeface="+mj-lt"/>
              <a:buAutoNum type="arabicPeriod"/>
            </a:pPr>
            <a:r>
              <a:rPr lang="es-CO" b="1" dirty="0">
                <a:solidFill>
                  <a:schemeClr val="bg1">
                    <a:lumMod val="75000"/>
                  </a:schemeClr>
                </a:solidFill>
              </a:rPr>
              <a:t>Análisis Descriptivo Y Diagnóstico De La Rotación</a:t>
            </a:r>
          </a:p>
          <a:p>
            <a:pPr marL="342900" indent="-342900">
              <a:buFont typeface="+mj-lt"/>
              <a:buAutoNum type="arabicPeriod"/>
            </a:pPr>
            <a:endParaRPr lang="es-CO" dirty="0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s-ES" b="1" dirty="0">
                <a:solidFill>
                  <a:schemeClr val="bg1">
                    <a:lumMod val="75000"/>
                  </a:schemeClr>
                </a:solidFill>
              </a:rPr>
              <a:t>Metodología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ES" b="1" dirty="0" err="1">
                <a:solidFill>
                  <a:schemeClr val="bg1">
                    <a:lumMod val="75000"/>
                  </a:schemeClr>
                </a:solidFill>
              </a:rPr>
              <a:t>Clusterización</a:t>
            </a:r>
            <a:endParaRPr lang="es-ES" b="1" dirty="0">
              <a:solidFill>
                <a:schemeClr val="bg1">
                  <a:lumMod val="75000"/>
                </a:schemeClr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ES" b="1" dirty="0">
                <a:solidFill>
                  <a:schemeClr val="bg1">
                    <a:lumMod val="75000"/>
                  </a:schemeClr>
                </a:solidFill>
              </a:rPr>
              <a:t>Modelos predictivos</a:t>
            </a:r>
          </a:p>
          <a:p>
            <a:pPr marL="342900" indent="-342900">
              <a:buFont typeface="+mj-lt"/>
              <a:buAutoNum type="arabicPeriod"/>
            </a:pPr>
            <a:endParaRPr lang="es-ES" b="1" dirty="0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s-ES" b="1" dirty="0">
                <a:solidFill>
                  <a:schemeClr val="bg1">
                    <a:lumMod val="75000"/>
                  </a:schemeClr>
                </a:solidFill>
              </a:rPr>
              <a:t>Resultados</a:t>
            </a:r>
          </a:p>
          <a:p>
            <a:pPr marL="342900" indent="-342900">
              <a:buFont typeface="+mj-lt"/>
              <a:buAutoNum type="arabicPeriod"/>
            </a:pPr>
            <a:endParaRPr lang="es-ES" b="1" dirty="0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s-CO" b="1" dirty="0">
                <a:solidFill>
                  <a:schemeClr val="bg1">
                    <a:lumMod val="75000"/>
                  </a:schemeClr>
                </a:solidFill>
              </a:rPr>
              <a:t>Conclusiones</a:t>
            </a:r>
          </a:p>
          <a:p>
            <a:endParaRPr lang="es-CO" dirty="0"/>
          </a:p>
          <a:p>
            <a:endParaRPr lang="es-ES" b="1" dirty="0"/>
          </a:p>
          <a:p>
            <a:pPr marL="342900" indent="-342900">
              <a:buFont typeface="+mj-lt"/>
              <a:buAutoNum type="arabicPeriod"/>
            </a:pPr>
            <a:endParaRPr lang="es-ES" dirty="0">
              <a:solidFill>
                <a:schemeClr val="accent5">
                  <a:lumMod val="75000"/>
                </a:schemeClr>
              </a:solidFill>
              <a:latin typeface="Helvetica" panose="020B0604020202030204" pitchFamily="34" charset="0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255192" y="94934"/>
            <a:ext cx="69197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>
                <a:solidFill>
                  <a:schemeClr val="accent5">
                    <a:lumMod val="75000"/>
                  </a:schemeClr>
                </a:solidFill>
                <a:latin typeface="Helvetica" panose="020B0604020202030204" pitchFamily="34" charset="0"/>
              </a:rPr>
              <a:t>Contenido</a:t>
            </a:r>
          </a:p>
        </p:txBody>
      </p:sp>
    </p:spTree>
    <p:extLst>
      <p:ext uri="{BB962C8B-B14F-4D97-AF65-F5344CB8AC3E}">
        <p14:creationId xmlns:p14="http://schemas.microsoft.com/office/powerpoint/2010/main" val="41543883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0D014BC7-BFFD-1C4D-90EA-0246B3DFC061}"/>
              </a:ext>
            </a:extLst>
          </p:cNvPr>
          <p:cNvSpPr txBox="1"/>
          <p:nvPr/>
        </p:nvSpPr>
        <p:spPr>
          <a:xfrm>
            <a:off x="244559" y="81578"/>
            <a:ext cx="69197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>
                <a:solidFill>
                  <a:schemeClr val="accent5">
                    <a:lumMod val="75000"/>
                  </a:schemeClr>
                </a:solidFill>
                <a:latin typeface="Helvetica" panose="020B0604020202030204" pitchFamily="34" charset="0"/>
              </a:rPr>
              <a:t>Entendimiento de los datos</a:t>
            </a:r>
          </a:p>
        </p:txBody>
      </p:sp>
      <p:sp>
        <p:nvSpPr>
          <p:cNvPr id="29" name="28 Rectángulo"/>
          <p:cNvSpPr/>
          <p:nvPr/>
        </p:nvSpPr>
        <p:spPr>
          <a:xfrm>
            <a:off x="6573134" y="678246"/>
            <a:ext cx="1923165" cy="948906"/>
          </a:xfrm>
          <a:prstGeom prst="rect">
            <a:avLst/>
          </a:prstGeom>
          <a:solidFill>
            <a:srgbClr val="F7F2EF">
              <a:alpha val="16000"/>
            </a:srgbClr>
          </a:solidFill>
          <a:ln>
            <a:solidFill>
              <a:srgbClr val="FFFFFF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0" name="29 Rectángulo"/>
          <p:cNvSpPr/>
          <p:nvPr/>
        </p:nvSpPr>
        <p:spPr>
          <a:xfrm>
            <a:off x="3726591" y="668721"/>
            <a:ext cx="1923165" cy="948906"/>
          </a:xfrm>
          <a:prstGeom prst="rect">
            <a:avLst/>
          </a:prstGeom>
          <a:solidFill>
            <a:srgbClr val="F7F2EF">
              <a:alpha val="16000"/>
            </a:srgbClr>
          </a:solidFill>
          <a:ln>
            <a:solidFill>
              <a:srgbClr val="FFFFFF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1" name="30 Rectángulo"/>
          <p:cNvSpPr/>
          <p:nvPr/>
        </p:nvSpPr>
        <p:spPr>
          <a:xfrm>
            <a:off x="696210" y="668721"/>
            <a:ext cx="1923165" cy="948906"/>
          </a:xfrm>
          <a:prstGeom prst="rect">
            <a:avLst/>
          </a:prstGeom>
          <a:solidFill>
            <a:srgbClr val="F7F2EF">
              <a:alpha val="16000"/>
            </a:srgbClr>
          </a:solidFill>
          <a:ln>
            <a:solidFill>
              <a:srgbClr val="FFFFFF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2D141F15-B5AE-7449-9B18-59455B45B95F}"/>
              </a:ext>
            </a:extLst>
          </p:cNvPr>
          <p:cNvSpPr txBox="1"/>
          <p:nvPr/>
        </p:nvSpPr>
        <p:spPr>
          <a:xfrm>
            <a:off x="864819" y="869643"/>
            <a:ext cx="14514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Base </a:t>
            </a:r>
            <a:r>
              <a:rPr lang="es-ES_tradnl" b="1" dirty="0">
                <a:solidFill>
                  <a:schemeClr val="accent2"/>
                </a:solidFill>
              </a:rPr>
              <a:t>Konecta</a:t>
            </a:r>
          </a:p>
          <a:p>
            <a:r>
              <a:rPr lang="es-ES_tradnl" sz="1400" dirty="0"/>
              <a:t>(2017– 2019)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38E46AFD-97FC-984C-B0FA-BB8F8A8157DE}"/>
              </a:ext>
            </a:extLst>
          </p:cNvPr>
          <p:cNvSpPr txBox="1"/>
          <p:nvPr/>
        </p:nvSpPr>
        <p:spPr>
          <a:xfrm>
            <a:off x="3830733" y="773064"/>
            <a:ext cx="168116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_tradnl" sz="2000" b="1" dirty="0">
                <a:solidFill>
                  <a:schemeClr val="accent2"/>
                </a:solidFill>
              </a:rPr>
              <a:t>35</a:t>
            </a:r>
            <a:r>
              <a:rPr lang="es-ES_tradnl" dirty="0">
                <a:solidFill>
                  <a:schemeClr val="accent2"/>
                </a:solidFill>
              </a:rPr>
              <a:t> </a:t>
            </a:r>
            <a:r>
              <a:rPr lang="es-ES_tradnl" dirty="0"/>
              <a:t>variables</a:t>
            </a:r>
          </a:p>
          <a:p>
            <a:pPr algn="ctr"/>
            <a:r>
              <a:rPr lang="es-ES_tradnl" sz="2000" b="1" dirty="0">
                <a:solidFill>
                  <a:schemeClr val="accent2"/>
                </a:solidFill>
              </a:rPr>
              <a:t>2.669</a:t>
            </a:r>
            <a:r>
              <a:rPr lang="es-ES_tradnl" sz="2000" b="1" dirty="0"/>
              <a:t> </a:t>
            </a:r>
            <a:r>
              <a:rPr lang="es-ES_tradnl" dirty="0"/>
              <a:t>Registros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2DC7F2E1-8BE4-0047-A07E-94C5089C46AF}"/>
              </a:ext>
            </a:extLst>
          </p:cNvPr>
          <p:cNvSpPr txBox="1"/>
          <p:nvPr/>
        </p:nvSpPr>
        <p:spPr>
          <a:xfrm>
            <a:off x="6745654" y="711508"/>
            <a:ext cx="157812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200" dirty="0">
                <a:latin typeface="+mj-lt"/>
              </a:rPr>
              <a:t>- Información personal</a:t>
            </a:r>
          </a:p>
          <a:p>
            <a:r>
              <a:rPr lang="es-ES_tradnl" sz="1200" dirty="0">
                <a:latin typeface="+mj-lt"/>
              </a:rPr>
              <a:t>- Sociodemográfica</a:t>
            </a:r>
          </a:p>
          <a:p>
            <a:r>
              <a:rPr lang="es-ES_tradnl" sz="1200" dirty="0">
                <a:latin typeface="+mj-lt"/>
              </a:rPr>
              <a:t>- Desempeño laboral</a:t>
            </a:r>
          </a:p>
          <a:p>
            <a:r>
              <a:rPr lang="es-ES_tradnl" sz="1200" dirty="0">
                <a:latin typeface="+mj-lt"/>
              </a:rPr>
              <a:t>- Ingresos</a:t>
            </a:r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51C25944-35C6-F64B-9306-250DD2A2E09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590914" y="1852684"/>
            <a:ext cx="6773134" cy="1703641"/>
          </a:xfrm>
          <a:prstGeom prst="rect">
            <a:avLst/>
          </a:prstGeom>
        </p:spPr>
      </p:pic>
      <p:pic>
        <p:nvPicPr>
          <p:cNvPr id="16" name="Imagen 15" descr="Imagen que contiene captura de pantalla&#10;&#10;Descripción generada automáticamente">
            <a:extLst>
              <a:ext uri="{FF2B5EF4-FFF2-40B4-BE49-F238E27FC236}">
                <a16:creationId xmlns:a16="http://schemas.microsoft.com/office/drawing/2014/main" id="{F9BDFDB8-C3BA-7E46-9073-FB9E7D26900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965181" y="3769394"/>
            <a:ext cx="5612130" cy="2009140"/>
          </a:xfrm>
          <a:prstGeom prst="rect">
            <a:avLst/>
          </a:prstGeom>
        </p:spPr>
      </p:pic>
      <p:sp>
        <p:nvSpPr>
          <p:cNvPr id="24" name="CuadroTexto 23">
            <a:extLst>
              <a:ext uri="{FF2B5EF4-FFF2-40B4-BE49-F238E27FC236}">
                <a16:creationId xmlns:a16="http://schemas.microsoft.com/office/drawing/2014/main" id="{349207A0-8B2D-3F4A-BCC3-99B754F2B44B}"/>
              </a:ext>
            </a:extLst>
          </p:cNvPr>
          <p:cNvSpPr txBox="1"/>
          <p:nvPr/>
        </p:nvSpPr>
        <p:spPr>
          <a:xfrm>
            <a:off x="153329" y="2046686"/>
            <a:ext cx="23006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ES"/>
            </a:defPPr>
            <a:lvl1pPr>
              <a:defRPr sz="3200" b="1">
                <a:solidFill>
                  <a:schemeClr val="accent5">
                    <a:lumMod val="75000"/>
                  </a:schemeClr>
                </a:solidFill>
                <a:latin typeface="Helvetica" panose="020B0604020202030204" pitchFamily="34" charset="0"/>
              </a:defRPr>
            </a:lvl1pPr>
          </a:lstStyle>
          <a:p>
            <a:r>
              <a:rPr lang="es-ES_tradnl" sz="1400" dirty="0"/>
              <a:t>Variables</a:t>
            </a:r>
          </a:p>
          <a:p>
            <a:r>
              <a:rPr lang="es-ES_tradnl" sz="1400" dirty="0"/>
              <a:t>Continuas</a:t>
            </a: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29182C42-0E1E-1C48-89B7-B02EE2058D2C}"/>
              </a:ext>
            </a:extLst>
          </p:cNvPr>
          <p:cNvSpPr txBox="1"/>
          <p:nvPr/>
        </p:nvSpPr>
        <p:spPr>
          <a:xfrm>
            <a:off x="153329" y="3941034"/>
            <a:ext cx="1208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ES"/>
            </a:defPPr>
            <a:lvl1pPr>
              <a:defRPr sz="1400" b="1">
                <a:solidFill>
                  <a:schemeClr val="accent5">
                    <a:lumMod val="75000"/>
                  </a:schemeClr>
                </a:solidFill>
                <a:latin typeface="Helvetica" panose="020B0604020202030204" pitchFamily="34" charset="0"/>
              </a:defRPr>
            </a:lvl1pPr>
          </a:lstStyle>
          <a:p>
            <a:r>
              <a:rPr lang="es-ES_tradnl" dirty="0"/>
              <a:t>Variables </a:t>
            </a:r>
          </a:p>
          <a:p>
            <a:r>
              <a:rPr lang="es-ES_tradnl" dirty="0"/>
              <a:t>Categóricas</a:t>
            </a:r>
          </a:p>
        </p:txBody>
      </p:sp>
      <p:sp>
        <p:nvSpPr>
          <p:cNvPr id="2" name="1 Flecha derecha"/>
          <p:cNvSpPr/>
          <p:nvPr/>
        </p:nvSpPr>
        <p:spPr>
          <a:xfrm>
            <a:off x="2867025" y="966962"/>
            <a:ext cx="638175" cy="352425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9" name="18 Flecha derecha"/>
          <p:cNvSpPr/>
          <p:nvPr/>
        </p:nvSpPr>
        <p:spPr>
          <a:xfrm>
            <a:off x="5815012" y="1003436"/>
            <a:ext cx="638175" cy="352425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pSp>
        <p:nvGrpSpPr>
          <p:cNvPr id="21" name="41 Grupo"/>
          <p:cNvGrpSpPr/>
          <p:nvPr/>
        </p:nvGrpSpPr>
        <p:grpSpPr>
          <a:xfrm>
            <a:off x="500862" y="2627079"/>
            <a:ext cx="256959" cy="231050"/>
            <a:chOff x="2783348" y="771715"/>
            <a:chExt cx="256959" cy="423573"/>
          </a:xfrm>
        </p:grpSpPr>
        <p:pic>
          <p:nvPicPr>
            <p:cNvPr id="22" name="Picture 4" descr="Resultado de imagen para FLECHAS MORADAS"/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250" b="99167" l="4938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2897462" y="772043"/>
              <a:ext cx="142845" cy="4232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4" descr="Resultado de imagen para FLECHAS MORADAS"/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250" b="99167" l="4938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2783348" y="771715"/>
              <a:ext cx="142845" cy="4232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6" name="41 Grupo"/>
          <p:cNvGrpSpPr/>
          <p:nvPr/>
        </p:nvGrpSpPr>
        <p:grpSpPr>
          <a:xfrm>
            <a:off x="557919" y="4541387"/>
            <a:ext cx="256959" cy="231050"/>
            <a:chOff x="2783348" y="771715"/>
            <a:chExt cx="256959" cy="423573"/>
          </a:xfrm>
        </p:grpSpPr>
        <p:pic>
          <p:nvPicPr>
            <p:cNvPr id="27" name="Picture 4" descr="Resultado de imagen para FLECHAS MORADAS"/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250" b="99167" l="4938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2897462" y="772043"/>
              <a:ext cx="142845" cy="4232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4" descr="Resultado de imagen para FLECHAS MORADAS"/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250" b="99167" l="4938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2783348" y="771715"/>
              <a:ext cx="142845" cy="4232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1214" y="3984851"/>
            <a:ext cx="5143500" cy="714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944295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Imagen que contiene captura de pantalla&#10;&#10;Descripción generada automáticamente">
            <a:extLst>
              <a:ext uri="{FF2B5EF4-FFF2-40B4-BE49-F238E27FC236}">
                <a16:creationId xmlns:a16="http://schemas.microsoft.com/office/drawing/2014/main" id="{2AD63816-7612-BB4D-97F7-8D909C9DCA8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506980" y="782320"/>
            <a:ext cx="5192395" cy="4714240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F607D352-D9AF-D64C-8C6B-87A6D112B044}"/>
              </a:ext>
            </a:extLst>
          </p:cNvPr>
          <p:cNvSpPr txBox="1"/>
          <p:nvPr/>
        </p:nvSpPr>
        <p:spPr>
          <a:xfrm>
            <a:off x="276458" y="106330"/>
            <a:ext cx="69197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>
                <a:solidFill>
                  <a:schemeClr val="accent5">
                    <a:lumMod val="75000"/>
                  </a:schemeClr>
                </a:solidFill>
                <a:latin typeface="Helvetica" panose="020B0604020202030204" pitchFamily="34" charset="0"/>
              </a:rPr>
              <a:t>Entendimiento de los datos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BA8046D9-E2DF-FE41-A3C1-D6E2AACAF486}"/>
              </a:ext>
            </a:extLst>
          </p:cNvPr>
          <p:cNvSpPr/>
          <p:nvPr/>
        </p:nvSpPr>
        <p:spPr>
          <a:xfrm>
            <a:off x="6412230" y="782320"/>
            <a:ext cx="662940" cy="471424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s-ES_tradnl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3BC7256F-3E18-E542-B730-44767299083E}"/>
              </a:ext>
            </a:extLst>
          </p:cNvPr>
          <p:cNvSpPr txBox="1"/>
          <p:nvPr/>
        </p:nvSpPr>
        <p:spPr>
          <a:xfrm>
            <a:off x="922019" y="1209250"/>
            <a:ext cx="10086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ES"/>
            </a:defPPr>
            <a:lvl1pPr>
              <a:defRPr sz="1400" b="1">
                <a:solidFill>
                  <a:schemeClr val="accent5">
                    <a:lumMod val="75000"/>
                  </a:schemeClr>
                </a:solidFill>
                <a:latin typeface="Helvetica" panose="020B0604020202030204" pitchFamily="34" charset="0"/>
              </a:defRPr>
            </a:lvl1pPr>
          </a:lstStyle>
          <a:p>
            <a:r>
              <a:rPr lang="es-ES_tradnl" dirty="0"/>
              <a:t>Menos de</a:t>
            </a:r>
          </a:p>
          <a:p>
            <a:r>
              <a:rPr lang="es-ES_tradnl" dirty="0"/>
              <a:t> 3 meses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F879E330-61D6-E94E-A92A-4B8813013837}"/>
              </a:ext>
            </a:extLst>
          </p:cNvPr>
          <p:cNvSpPr txBox="1"/>
          <p:nvPr/>
        </p:nvSpPr>
        <p:spPr>
          <a:xfrm>
            <a:off x="922020" y="2365197"/>
            <a:ext cx="10583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ES"/>
            </a:defPPr>
            <a:lvl1pPr>
              <a:defRPr sz="1400" b="1">
                <a:solidFill>
                  <a:schemeClr val="accent5">
                    <a:lumMod val="75000"/>
                  </a:schemeClr>
                </a:solidFill>
                <a:latin typeface="Helvetica" panose="020B0604020202030204" pitchFamily="34" charset="0"/>
              </a:defRPr>
            </a:lvl1pPr>
          </a:lstStyle>
          <a:p>
            <a:r>
              <a:rPr lang="es-ES_tradnl" dirty="0"/>
              <a:t>Menos de </a:t>
            </a:r>
          </a:p>
          <a:p>
            <a:r>
              <a:rPr lang="es-ES_tradnl" dirty="0"/>
              <a:t>6 meses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07CB2B24-ECDD-474D-9EC9-20A5DA32220C}"/>
              </a:ext>
            </a:extLst>
          </p:cNvPr>
          <p:cNvSpPr txBox="1"/>
          <p:nvPr/>
        </p:nvSpPr>
        <p:spPr>
          <a:xfrm>
            <a:off x="922019" y="3710054"/>
            <a:ext cx="10583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ES"/>
            </a:defPPr>
            <a:lvl1pPr>
              <a:defRPr sz="1400" b="1">
                <a:solidFill>
                  <a:schemeClr val="accent5">
                    <a:lumMod val="75000"/>
                  </a:schemeClr>
                </a:solidFill>
                <a:latin typeface="Helvetica" panose="020B0604020202030204" pitchFamily="34" charset="0"/>
              </a:defRPr>
            </a:lvl1pPr>
          </a:lstStyle>
          <a:p>
            <a:r>
              <a:rPr lang="es-ES_tradnl" dirty="0"/>
              <a:t>Menos de </a:t>
            </a:r>
          </a:p>
          <a:p>
            <a:r>
              <a:rPr lang="es-ES_tradnl" dirty="0"/>
              <a:t>9 meses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30603147-6083-284C-AD10-B35C9C89B20E}"/>
              </a:ext>
            </a:extLst>
          </p:cNvPr>
          <p:cNvSpPr txBox="1"/>
          <p:nvPr/>
        </p:nvSpPr>
        <p:spPr>
          <a:xfrm>
            <a:off x="922020" y="4939714"/>
            <a:ext cx="10583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ES"/>
            </a:defPPr>
            <a:lvl1pPr>
              <a:defRPr sz="1400" b="1">
                <a:solidFill>
                  <a:schemeClr val="accent5">
                    <a:lumMod val="75000"/>
                  </a:schemeClr>
                </a:solidFill>
                <a:latin typeface="Helvetica" panose="020B0604020202030204" pitchFamily="34" charset="0"/>
              </a:defRPr>
            </a:lvl1pPr>
          </a:lstStyle>
          <a:p>
            <a:r>
              <a:rPr lang="es-ES_tradnl" dirty="0"/>
              <a:t>Menos de </a:t>
            </a:r>
          </a:p>
          <a:p>
            <a:r>
              <a:rPr lang="es-ES_tradnl" dirty="0"/>
              <a:t>12 meses</a:t>
            </a:r>
          </a:p>
        </p:txBody>
      </p:sp>
      <p:cxnSp>
        <p:nvCxnSpPr>
          <p:cNvPr id="10" name="9 Conector recto"/>
          <p:cNvCxnSpPr/>
          <p:nvPr/>
        </p:nvCxnSpPr>
        <p:spPr>
          <a:xfrm>
            <a:off x="552450" y="2000250"/>
            <a:ext cx="76581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10 Conector recto"/>
          <p:cNvCxnSpPr/>
          <p:nvPr/>
        </p:nvCxnSpPr>
        <p:spPr>
          <a:xfrm>
            <a:off x="626427" y="3438525"/>
            <a:ext cx="76581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11 Conector recto"/>
          <p:cNvCxnSpPr/>
          <p:nvPr/>
        </p:nvCxnSpPr>
        <p:spPr>
          <a:xfrm>
            <a:off x="552450" y="4791075"/>
            <a:ext cx="76581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48430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257766" y="811316"/>
            <a:ext cx="691978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s-CO" b="1" dirty="0">
                <a:solidFill>
                  <a:schemeClr val="bg1">
                    <a:lumMod val="65000"/>
                  </a:schemeClr>
                </a:solidFill>
              </a:rPr>
              <a:t>Definición Del Problema Y Objetivo </a:t>
            </a:r>
          </a:p>
          <a:p>
            <a:pPr marL="342900" indent="-342900">
              <a:buFont typeface="+mj-lt"/>
              <a:buAutoNum type="arabicPeriod"/>
            </a:pPr>
            <a:endParaRPr lang="es-CO" b="1" dirty="0">
              <a:solidFill>
                <a:schemeClr val="bg1">
                  <a:lumMod val="65000"/>
                </a:schemeClr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s-CO" b="1" dirty="0">
                <a:solidFill>
                  <a:schemeClr val="bg1">
                    <a:lumMod val="65000"/>
                  </a:schemeClr>
                </a:solidFill>
              </a:rPr>
              <a:t>Base de datos</a:t>
            </a:r>
          </a:p>
          <a:p>
            <a:pPr marL="342900" indent="-342900">
              <a:buFont typeface="+mj-lt"/>
              <a:buAutoNum type="arabicPeriod"/>
            </a:pPr>
            <a:endParaRPr lang="es-CO" dirty="0"/>
          </a:p>
          <a:p>
            <a:pPr marL="342900" indent="-342900">
              <a:buFont typeface="+mj-lt"/>
              <a:buAutoNum type="arabicPeriod"/>
            </a:pPr>
            <a:r>
              <a:rPr lang="es-ES" b="1" dirty="0"/>
              <a:t>Metodología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CO" b="1" dirty="0"/>
              <a:t>Análisis Descriptivo Y Diagnóstico De La Rotación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ES" b="1" dirty="0" err="1"/>
              <a:t>Clusterización</a:t>
            </a:r>
            <a:endParaRPr lang="es-ES" b="1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ES" b="1" dirty="0"/>
              <a:t>Análisis de supervivencia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ES" b="1" dirty="0"/>
              <a:t>Modelos predictivos</a:t>
            </a:r>
          </a:p>
          <a:p>
            <a:pPr marL="342900" indent="-342900">
              <a:buFont typeface="+mj-lt"/>
              <a:buAutoNum type="arabicPeriod"/>
            </a:pPr>
            <a:endParaRPr lang="es-ES" b="1" dirty="0"/>
          </a:p>
          <a:p>
            <a:pPr marL="342900" indent="-342900">
              <a:buFont typeface="+mj-lt"/>
              <a:buAutoNum type="arabicPeriod"/>
            </a:pPr>
            <a:r>
              <a:rPr lang="es-ES" b="1" dirty="0">
                <a:solidFill>
                  <a:schemeClr val="bg1">
                    <a:lumMod val="65000"/>
                  </a:schemeClr>
                </a:solidFill>
              </a:rPr>
              <a:t>Resultados</a:t>
            </a:r>
          </a:p>
          <a:p>
            <a:pPr marL="342900" indent="-342900">
              <a:buFont typeface="+mj-lt"/>
              <a:buAutoNum type="arabicPeriod"/>
            </a:pPr>
            <a:endParaRPr lang="es-ES" b="1" dirty="0">
              <a:solidFill>
                <a:schemeClr val="bg1">
                  <a:lumMod val="65000"/>
                </a:schemeClr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s-CO" b="1" dirty="0">
                <a:solidFill>
                  <a:schemeClr val="bg1">
                    <a:lumMod val="65000"/>
                  </a:schemeClr>
                </a:solidFill>
              </a:rPr>
              <a:t>Conclusiones</a:t>
            </a:r>
          </a:p>
          <a:p>
            <a:endParaRPr lang="es-CO" dirty="0"/>
          </a:p>
          <a:p>
            <a:endParaRPr lang="es-ES" b="1" dirty="0"/>
          </a:p>
          <a:p>
            <a:pPr marL="342900" indent="-342900">
              <a:buFont typeface="+mj-lt"/>
              <a:buAutoNum type="arabicPeriod"/>
            </a:pPr>
            <a:endParaRPr lang="es-ES" dirty="0">
              <a:solidFill>
                <a:schemeClr val="accent5">
                  <a:lumMod val="75000"/>
                </a:schemeClr>
              </a:solidFill>
              <a:latin typeface="Helvetica" panose="020B0604020202030204" pitchFamily="34" charset="0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275968" y="88312"/>
            <a:ext cx="69197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>
                <a:solidFill>
                  <a:schemeClr val="accent5">
                    <a:lumMod val="75000"/>
                  </a:schemeClr>
                </a:solidFill>
                <a:latin typeface="Helvetica" panose="020B0604020202030204" pitchFamily="34" charset="0"/>
              </a:rPr>
              <a:t>Contenido</a:t>
            </a:r>
          </a:p>
        </p:txBody>
      </p:sp>
    </p:spTree>
    <p:extLst>
      <p:ext uri="{BB962C8B-B14F-4D97-AF65-F5344CB8AC3E}">
        <p14:creationId xmlns:p14="http://schemas.microsoft.com/office/powerpoint/2010/main" val="394999114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F955263290692D4784D72EA0A35C6260" ma:contentTypeVersion="1" ma:contentTypeDescription="Crear nuevo documento." ma:contentTypeScope="" ma:versionID="c2d2e6112d6baa8ed88620acc0e9f538">
  <xsd:schema xmlns:xsd="http://www.w3.org/2001/XMLSchema" xmlns:xs="http://www.w3.org/2001/XMLSchema" xmlns:p="http://schemas.microsoft.com/office/2006/metadata/properties" xmlns:ns1="http://schemas.microsoft.com/sharepoint/v3" targetNamespace="http://schemas.microsoft.com/office/2006/metadata/properties" ma:root="true" ma:fieldsID="d300cc0a9f84293867af8b5a362716ca" ns1:_="">
    <xsd:import namespace="http://schemas.microsoft.com/sharepoint/v3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Fecha de inicio programada" ma:description="" ma:hidden="true" ma:internalName="PublishingStartDate">
      <xsd:simpleType>
        <xsd:restriction base="dms:Unknown"/>
      </xsd:simpleType>
    </xsd:element>
    <xsd:element name="PublishingExpirationDate" ma:index="9" nillable="true" ma:displayName="Fecha de finalización programada" ma:description="" ma:hidden="true" ma:internalName="PublishingExpirationDat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7E1218E-F2BF-43CE-97F0-76A6D1305AB6}">
  <ds:schemaRefs>
    <ds:schemaRef ds:uri="http://schemas.microsoft.com/office/infopath/2007/PartnerControls"/>
    <ds:schemaRef ds:uri="http://schemas.microsoft.com/sharepoint/v3"/>
    <ds:schemaRef ds:uri="http://schemas.microsoft.com/office/2006/metadata/properties"/>
    <ds:schemaRef ds:uri="http://schemas.microsoft.com/office/2006/documentManagement/types"/>
    <ds:schemaRef ds:uri="http://purl.org/dc/elements/1.1/"/>
    <ds:schemaRef ds:uri="http://www.w3.org/XML/1998/namespace"/>
    <ds:schemaRef ds:uri="http://purl.org/dc/terms/"/>
    <ds:schemaRef ds:uri="http://schemas.openxmlformats.org/package/2006/metadata/core-properties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BF1BE622-BA61-471F-AA2F-3651AC9CFC2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5C56CF8-4459-4453-932C-7D3A8EDCE4D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8741</TotalTime>
  <Words>998</Words>
  <Application>Microsoft Office PowerPoint</Application>
  <PresentationFormat>Presentación en pantalla (4:3)</PresentationFormat>
  <Paragraphs>283</Paragraphs>
  <Slides>31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31</vt:i4>
      </vt:variant>
    </vt:vector>
  </HeadingPairs>
  <TitlesOfParts>
    <vt:vector size="36" baseType="lpstr">
      <vt:lpstr>Arial</vt:lpstr>
      <vt:lpstr>Calibri</vt:lpstr>
      <vt:lpstr>Calibri Light</vt:lpstr>
      <vt:lpstr>Helvetica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Claudia Patricia Giraldo Ramirez</dc:creator>
  <cp:lastModifiedBy>Juan Sevastian Moreno Zapata</cp:lastModifiedBy>
  <cp:revision>108</cp:revision>
  <dcterms:created xsi:type="dcterms:W3CDTF">2015-01-20T20:40:07Z</dcterms:created>
  <dcterms:modified xsi:type="dcterms:W3CDTF">2019-11-25T18:44:25Z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0x010100F955263290692D4784D72EA0A35C6260</vt:lpwstr>
  </property>
</Properties>
</file>